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8" r:id="rId2"/>
    <p:sldId id="282" r:id="rId3"/>
    <p:sldId id="281" r:id="rId4"/>
    <p:sldId id="283" r:id="rId5"/>
    <p:sldId id="287" r:id="rId6"/>
    <p:sldId id="285" r:id="rId7"/>
    <p:sldId id="286" r:id="rId8"/>
    <p:sldId id="284" r:id="rId9"/>
    <p:sldId id="288" r:id="rId10"/>
    <p:sldId id="265" r:id="rId11"/>
    <p:sldId id="259" r:id="rId12"/>
    <p:sldId id="260" r:id="rId13"/>
    <p:sldId id="261" r:id="rId14"/>
    <p:sldId id="266" r:id="rId15"/>
    <p:sldId id="268" r:id="rId16"/>
    <p:sldId id="267" r:id="rId17"/>
    <p:sldId id="269" r:id="rId18"/>
    <p:sldId id="270" r:id="rId19"/>
    <p:sldId id="262" r:id="rId20"/>
    <p:sldId id="272" r:id="rId21"/>
    <p:sldId id="271" r:id="rId22"/>
    <p:sldId id="276" r:id="rId23"/>
    <p:sldId id="277" r:id="rId24"/>
    <p:sldId id="278" r:id="rId25"/>
    <p:sldId id="279" r:id="rId26"/>
    <p:sldId id="280" r:id="rId27"/>
    <p:sldId id="294" r:id="rId28"/>
    <p:sldId id="295" r:id="rId29"/>
    <p:sldId id="298" r:id="rId30"/>
    <p:sldId id="289" r:id="rId31"/>
    <p:sldId id="291" r:id="rId32"/>
    <p:sldId id="293" r:id="rId33"/>
    <p:sldId id="297" r:id="rId34"/>
    <p:sldId id="292" r:id="rId35"/>
  </p:sldIdLst>
  <p:sldSz cx="12192000" cy="6858000"/>
  <p:notesSz cx="6858000" cy="9144000"/>
  <p:embeddedFontLst>
    <p:embeddedFont>
      <p:font typeface="Baskervville" pitchFamily="2" charset="0"/>
      <p:regular r:id="rId38"/>
      <p:italic r:id="rId39"/>
    </p:embeddedFont>
    <p:embeddedFont>
      <p:font typeface="BrownRosemary" pitchFamily="2" charset="0"/>
      <p:regular r:id="rId40"/>
    </p:embeddedFont>
    <p:embeddedFont>
      <p:font typeface="IBM Plex Mono" panose="020B0509050203000203" pitchFamily="49" charset="77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4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3264" userDrawn="1">
          <p15:clr>
            <a:srgbClr val="A4A3A4"/>
          </p15:clr>
        </p15:guide>
        <p15:guide id="5" orient="horz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523C"/>
    <a:srgbClr val="DBCDBF"/>
    <a:srgbClr val="735E44"/>
    <a:srgbClr val="BFA48A"/>
    <a:srgbClr val="AA87AB"/>
    <a:srgbClr val="5C415D"/>
    <a:srgbClr val="163325"/>
    <a:srgbClr val="BBA58C"/>
    <a:srgbClr val="DACDBF"/>
    <a:srgbClr val="624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50"/>
    <p:restoredTop sz="80424"/>
  </p:normalViewPr>
  <p:slideViewPr>
    <p:cSldViewPr snapToGrid="0" showGuides="1">
      <p:cViewPr>
        <p:scale>
          <a:sx n="58" d="100"/>
          <a:sy n="58" d="100"/>
        </p:scale>
        <p:origin x="784" y="1176"/>
      </p:cViewPr>
      <p:guideLst>
        <p:guide orient="horz" pos="1944"/>
        <p:guide pos="3840"/>
        <p:guide pos="384"/>
        <p:guide pos="3264"/>
        <p:guide orient="horz" pos="744"/>
      </p:guideLst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103" d="100"/>
          <a:sy n="103" d="100"/>
        </p:scale>
        <p:origin x="3832" y="176"/>
      </p:cViewPr>
      <p:guideLst/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BACFEE-D4B4-DA1D-E6D0-1780FA4978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8F9517-47BA-F608-3364-97AB824EAD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6A5C-AD0E-E043-89A7-BE104C81A139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70D97E-E4B9-054E-0841-361EEF5A3C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B7255-6DF6-1522-C206-F09AAFFB51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99059-8026-C340-9950-DD1D5AD88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4016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63810-2317-6A4C-A132-C67864373A7E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BE4-3171-A247-B966-0A1089B69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67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90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37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3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36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69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78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24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91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42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49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84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88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81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00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73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5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499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03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01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3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35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63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02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27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36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93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BE4-3171-A247-B966-0A1089B691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48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E2980-40F3-1548-9F2E-DD37D09A2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25C11-F447-190E-9999-BC839C990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D5AB1-9A84-9BAA-2435-7827128A02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0FEC70-A8B5-074A-8C19-F1DE4613E28D}" type="datetime1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3AA8-1768-46D2-7D79-D9E7C7BD0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DBCDBF"/>
                </a:solidFill>
              </a:defRPr>
            </a:lvl1pPr>
          </a:lstStyle>
          <a:p>
            <a:r>
              <a:rPr lang="en-US"/>
              <a:t>Eliseo Martelli @ Università degli Studi di Torino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89B63-9E0A-40C1-1334-413EE522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BCDBF"/>
                </a:solidFill>
              </a:defRPr>
            </a:lvl1pPr>
          </a:lstStyle>
          <a:p>
            <a:fld id="{C48DEC57-6809-7F42-B4DC-7C76E206AF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03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0028B-CFAB-9AD0-C997-5362DD88D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E30ED1-DEE6-9179-B674-A31C80CB5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22B1E-978F-C776-6331-27A28122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E82F29-2E49-E74A-B4E4-A6747D057586}" type="datetime1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DBE7F-1B6A-DEFA-F4AA-16755A5D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17369-622E-0D52-6FF9-CE71385B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4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5C47A1-ED2A-9078-24D5-C2F349DD49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1F82F-B070-5743-75B0-F82D49402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49E7B-DC9F-A219-C5CA-AD14AF177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5D2841-29A8-1F4C-844C-5A3D4D3E90B9}" type="datetime1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1FFF1-D83F-26C0-F032-692B73E1B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5B6A6-6ACC-01CF-474C-9CD8AA65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1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08DF-203C-5FFE-08F8-D26B05DB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B23C-D4C3-E552-9C65-B2DD447CE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92D2A-4E8F-F5B0-699F-3E0787F5AD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F0A7C-579E-6F47-B93A-C6D0A6DCF389}" type="datetime1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61CFF-A10B-5958-7DFA-EB0C4448B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7061-CFCA-549A-6BC0-F36A818E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5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193F7-4225-64DE-9E3B-FAA30E7AC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CE032-7390-3E22-609F-E6B765564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43AF6-2138-E00A-B870-32FBB3715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33DCE5-FC41-6549-87FE-ABD671E32785}" type="datetime1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39A38-D7CD-5E8D-45FE-33F1F4B6A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E2BD9-B968-8791-C2AC-363E7DE6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48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FC12-1253-7EEB-0618-A83687AD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6C47F-7A6D-37AB-8F2C-E71B799C7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2D639-CBBB-41CF-8A26-67C439B83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2CD88-74BC-2035-03AD-E8936D46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A1A951-3B5B-2047-B28B-6F696DEB8074}" type="datetime1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9F305-5C85-D2E2-7472-AC728039E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47AC3-E15C-21E8-BEF8-12AAE8D3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39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F63-4E6F-A628-3623-6E2BC307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28EE9-C489-EF04-2687-F61105B19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51002-7BAC-4B78-AF53-E677931E1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E7812E-68CA-BFB3-A110-E3F41EEDD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C4305D-7DA9-93CF-C676-FE88A708B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2F3218-E770-A110-789C-C046D40DC5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C04749-2094-824D-8ED3-ABC6B0DDB514}" type="datetime1">
              <a:rPr lang="en-US" smtClean="0"/>
              <a:t>6/13/24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EA7D7-BC19-2552-9D13-4631D2EA1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305CA9-63AA-15CF-93BE-48B33D5B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42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8048-6E14-B715-4B4E-968C095C0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DB6C2-D901-E928-2289-8E7CD5F8A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82931-AD31-2647-BE1A-9585B2CC4675}" type="datetime1">
              <a:rPr lang="en-US" smtClean="0"/>
              <a:t>6/13/24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55BE2-9FE0-A835-DD95-BAC720FBF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516EC-27A3-E915-1EC4-7DBB9035C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1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D518D2-9537-F79A-D8EF-8A038BD4B3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4B6C50-B639-D141-98CA-C246F9EB5E69}" type="datetime1">
              <a:rPr lang="en-US" smtClean="0"/>
              <a:t>6/13/24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1C106-66F9-A4B6-834D-8A5B0CEBF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DBCDBF"/>
                </a:solidFill>
              </a:defRPr>
            </a:lvl1pPr>
          </a:lstStyle>
          <a:p>
            <a:r>
              <a:rPr lang="en-US"/>
              <a:t>Eliseo Martelli @ Università degli Studi di Torino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86553-657D-2A3E-E8FF-A82B28A4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BCDBF"/>
                </a:solidFill>
              </a:defRPr>
            </a:lvl1pPr>
          </a:lstStyle>
          <a:p>
            <a:fld id="{C48DEC57-6809-7F42-B4DC-7C76E206AF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28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3F92B-185A-803E-1AA7-70F784774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27A41-37F7-68E6-9461-0DF891605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AF4032-C0BB-F236-78A5-F58889251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F95AB-EC4F-94A5-6D63-9706B5D7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1199F-5F2A-EF4B-A7F6-6C4815AE4F98}" type="datetime1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22F38-F5BB-D17B-9ECF-84CF8EB0E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E4CF5-C7F4-EA1F-0175-772B74C5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2C7B-FF7A-AB65-0430-37AB6D94D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9B30AD-0C73-E63F-0712-2B787AFC26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87DEA-D6A8-4DB8-4EEA-6F1490BA4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BABBC-466A-EE87-9918-01136DD626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61D6C-ACFE-D340-8B2D-7E5098C301B5}" type="datetime1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752A1-2F4D-6958-9DB9-504E5EDB7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B5AFF-6091-97D0-BCD4-79F74811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06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0C6121-A9E1-90CE-8B72-C8D753B13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DA6BF-26A8-0178-05C5-2869404AA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CB218-CD93-8142-F420-F34075979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776" y="6356350"/>
            <a:ext cx="76576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IBM Plex Mono" panose="020B0509050203000203" pitchFamily="49" charset="77"/>
              </a:defRPr>
            </a:lvl1pPr>
          </a:lstStyle>
          <a:p>
            <a:r>
              <a:rPr lang="en-US" dirty="0"/>
              <a:t>Eliseo Martelli @ </a:t>
            </a:r>
            <a:r>
              <a:rPr lang="en-US" dirty="0" err="1"/>
              <a:t>Università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di Torino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0F0CC-4A86-CB1E-103A-93E039FA7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21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8DEC57-6809-7F42-B4DC-7C76E206A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4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D97EC7-032E-B53E-B513-80B159E10E93}"/>
              </a:ext>
            </a:extLst>
          </p:cNvPr>
          <p:cNvSpPr txBox="1"/>
          <p:nvPr/>
        </p:nvSpPr>
        <p:spPr>
          <a:xfrm>
            <a:off x="511089" y="4476774"/>
            <a:ext cx="23455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DACDBF"/>
                </a:solidFill>
                <a:latin typeface="BrownRosemary" pitchFamily="2" charset="0"/>
              </a:rPr>
              <a:t>CREDO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D9ED4B-18C6-B418-AEA9-3454BE70F981}"/>
              </a:ext>
            </a:extLst>
          </p:cNvPr>
          <p:cNvSpPr txBox="1"/>
          <p:nvPr/>
        </p:nvSpPr>
        <p:spPr>
          <a:xfrm>
            <a:off x="511089" y="5365843"/>
            <a:ext cx="5584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BA58C"/>
                </a:solidFill>
                <a:latin typeface="IBM Plex Mono" panose="020B0509050203000203" pitchFamily="49" charset="77"/>
              </a:rPr>
              <a:t>Customizable, Reproducible, </a:t>
            </a:r>
            <a:r>
              <a:rPr lang="en-US" dirty="0" err="1">
                <a:solidFill>
                  <a:srgbClr val="BBA58C"/>
                </a:solidFill>
                <a:latin typeface="IBM Plex Mono" panose="020B0509050203000203" pitchFamily="49" charset="77"/>
              </a:rPr>
              <a:t>Dockerfile</a:t>
            </a:r>
            <a:r>
              <a:rPr lang="en-US" dirty="0">
                <a:solidFill>
                  <a:srgbClr val="BBA58C"/>
                </a:solidFill>
                <a:latin typeface="IBM Plex Mono" panose="020B0509050203000203" pitchFamily="49" charset="77"/>
              </a:rPr>
              <a:t> Generator for Bioinformatics Applications.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FA4B9-36D1-31DC-935C-514C592494F7}"/>
              </a:ext>
            </a:extLst>
          </p:cNvPr>
          <p:cNvSpPr txBox="1"/>
          <p:nvPr/>
        </p:nvSpPr>
        <p:spPr>
          <a:xfrm>
            <a:off x="7113333" y="601377"/>
            <a:ext cx="458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BBA58C"/>
                </a:solidFill>
                <a:latin typeface="IBM Plex Mono" panose="020B0509050203000203" pitchFamily="49" charset="77"/>
              </a:rPr>
              <a:t>Eliseo Martelli @</a:t>
            </a:r>
          </a:p>
          <a:p>
            <a:pPr algn="r"/>
            <a:r>
              <a:rPr lang="en-US" dirty="0" err="1">
                <a:solidFill>
                  <a:srgbClr val="BBA58C"/>
                </a:solidFill>
                <a:latin typeface="IBM Plex Mono" panose="020B0509050203000203" pitchFamily="49" charset="77"/>
              </a:rPr>
              <a:t>Università</a:t>
            </a:r>
            <a:r>
              <a:rPr lang="en-US" dirty="0">
                <a:solidFill>
                  <a:srgbClr val="BBA58C"/>
                </a:solidFill>
                <a:latin typeface="IBM Plex Mono" panose="020B0509050203000203" pitchFamily="49" charset="77"/>
              </a:rPr>
              <a:t> </a:t>
            </a:r>
            <a:r>
              <a:rPr lang="en-US" dirty="0" err="1">
                <a:solidFill>
                  <a:srgbClr val="BBA58C"/>
                </a:solidFill>
                <a:latin typeface="IBM Plex Mono" panose="020B0509050203000203" pitchFamily="49" charset="77"/>
              </a:rPr>
              <a:t>degli</a:t>
            </a:r>
            <a:r>
              <a:rPr lang="en-US" dirty="0">
                <a:solidFill>
                  <a:srgbClr val="BBA58C"/>
                </a:solidFill>
                <a:latin typeface="IBM Plex Mono" panose="020B0509050203000203" pitchFamily="49" charset="77"/>
              </a:rPr>
              <a:t> </a:t>
            </a:r>
            <a:r>
              <a:rPr lang="en-US" dirty="0" err="1">
                <a:solidFill>
                  <a:srgbClr val="BBA58C"/>
                </a:solidFill>
                <a:latin typeface="IBM Plex Mono" panose="020B0509050203000203" pitchFamily="49" charset="77"/>
              </a:rPr>
              <a:t>Studi</a:t>
            </a:r>
            <a:r>
              <a:rPr lang="en-US" dirty="0">
                <a:solidFill>
                  <a:srgbClr val="BBA58C"/>
                </a:solidFill>
                <a:latin typeface="IBM Plex Mono" panose="020B0509050203000203" pitchFamily="49" charset="77"/>
              </a:rPr>
              <a:t> di Torino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F9AECE-3EB8-D629-EB48-030EB1BC45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4249" y="4182034"/>
            <a:ext cx="1481886" cy="22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77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3BE1B0-1112-B11B-616E-4366878B606C}"/>
              </a:ext>
            </a:extLst>
          </p:cNvPr>
          <p:cNvSpPr txBox="1"/>
          <p:nvPr/>
        </p:nvSpPr>
        <p:spPr>
          <a:xfrm>
            <a:off x="12259766" y="2264916"/>
            <a:ext cx="12009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BBA58C">
                    <a:alpha val="20000"/>
                  </a:srgbClr>
                </a:solidFill>
                <a:latin typeface="IBM Plex Mono" panose="020B0509050203000203" pitchFamily="49" charset="77"/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5FAA5-4408-11B5-FCC3-F3F5A6A8E445}"/>
              </a:ext>
            </a:extLst>
          </p:cNvPr>
          <p:cNvSpPr txBox="1"/>
          <p:nvPr/>
        </p:nvSpPr>
        <p:spPr>
          <a:xfrm>
            <a:off x="4826559" y="949644"/>
            <a:ext cx="699742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dirty="0">
                <a:solidFill>
                  <a:srgbClr val="DACDBF"/>
                </a:solidFill>
                <a:latin typeface="Baskervville" pitchFamily="2" charset="0"/>
                <a:ea typeface="Baskerville" panose="02020502070401020303" pitchFamily="18" charset="0"/>
              </a:rPr>
              <a:t>Problems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106B9-E174-0385-8550-D6A0812D64D2}"/>
              </a:ext>
            </a:extLst>
          </p:cNvPr>
          <p:cNvSpPr txBox="1"/>
          <p:nvPr/>
        </p:nvSpPr>
        <p:spPr>
          <a:xfrm>
            <a:off x="12295391" y="334587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FA48A">
                    <a:alpha val="20000"/>
                  </a:srgbClr>
                </a:solidFill>
                <a:latin typeface="IBM Plex Mono" panose="020B0509050203000203" pitchFamily="49" charset="77"/>
              </a:rPr>
              <a:t>Segmented toolkit and ecosystem</a:t>
            </a:r>
          </a:p>
          <a:p>
            <a:r>
              <a:rPr lang="en-US" dirty="0">
                <a:solidFill>
                  <a:srgbClr val="BFA48A">
                    <a:alpha val="20000"/>
                  </a:srgbClr>
                </a:solidFill>
                <a:latin typeface="IBM Plex Mono" panose="020B0509050203000203" pitchFamily="49" charset="77"/>
              </a:rPr>
              <a:t>make difficult to achieve fully reproducible environments.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79CBCF-32BD-8A63-024E-58C74A298BE0}"/>
              </a:ext>
            </a:extLst>
          </p:cNvPr>
          <p:cNvSpPr txBox="1"/>
          <p:nvPr/>
        </p:nvSpPr>
        <p:spPr>
          <a:xfrm>
            <a:off x="16841655" y="2252235"/>
            <a:ext cx="12009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BBA58C">
                    <a:alpha val="20000"/>
                  </a:srgbClr>
                </a:solidFill>
                <a:latin typeface="IBM Plex Mono" panose="020B0509050203000203" pitchFamily="49" charset="77"/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CDC5A8-702E-0E97-E265-BEB52AC213D0}"/>
              </a:ext>
            </a:extLst>
          </p:cNvPr>
          <p:cNvSpPr txBox="1"/>
          <p:nvPr/>
        </p:nvSpPr>
        <p:spPr>
          <a:xfrm>
            <a:off x="16877280" y="3355774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FA48A">
                    <a:alpha val="20000"/>
                  </a:srgbClr>
                </a:solidFill>
                <a:latin typeface="IBM Plex Mono" panose="020B0509050203000203" pitchFamily="49" charset="77"/>
              </a:rPr>
              <a:t>Absence of standardization</a:t>
            </a:r>
          </a:p>
          <a:p>
            <a:r>
              <a:rPr lang="en-US" dirty="0">
                <a:solidFill>
                  <a:srgbClr val="BFA48A">
                    <a:alpha val="20000"/>
                  </a:srgbClr>
                </a:solidFill>
                <a:latin typeface="IBM Plex Mono" panose="020B0509050203000203" pitchFamily="49" charset="77"/>
              </a:rPr>
              <a:t>intensifies the difficulty</a:t>
            </a:r>
          </a:p>
          <a:p>
            <a:r>
              <a:rPr lang="en-US" dirty="0">
                <a:solidFill>
                  <a:srgbClr val="BFA48A">
                    <a:alpha val="20000"/>
                  </a:srgbClr>
                </a:solidFill>
                <a:latin typeface="IBM Plex Mono" panose="020B0509050203000203" pitchFamily="49" charset="77"/>
              </a:rPr>
              <a:t>of a cross-scenario solution.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CD5006E-DBEA-59FC-04A3-B52A4B8257C5}"/>
              </a:ext>
            </a:extLst>
          </p:cNvPr>
          <p:cNvSpPr/>
          <p:nvPr/>
        </p:nvSpPr>
        <p:spPr>
          <a:xfrm>
            <a:off x="8854369" y="6920359"/>
            <a:ext cx="2743200" cy="91440"/>
          </a:xfrm>
          <a:prstGeom prst="roundRect">
            <a:avLst/>
          </a:prstGeom>
          <a:solidFill>
            <a:srgbClr val="735E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6DC2FC-86D8-1CC4-137D-CC3C0CDCCBB1}"/>
              </a:ext>
            </a:extLst>
          </p:cNvPr>
          <p:cNvSpPr/>
          <p:nvPr/>
        </p:nvSpPr>
        <p:spPr>
          <a:xfrm>
            <a:off x="8854369" y="6919175"/>
            <a:ext cx="914400" cy="91440"/>
          </a:xfrm>
          <a:prstGeom prst="roundRect">
            <a:avLst/>
          </a:prstGeom>
          <a:solidFill>
            <a:srgbClr val="DAC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AA029-3302-FD38-CE0F-391A0C4FBADD}"/>
              </a:ext>
            </a:extLst>
          </p:cNvPr>
          <p:cNvSpPr txBox="1"/>
          <p:nvPr/>
        </p:nvSpPr>
        <p:spPr>
          <a:xfrm>
            <a:off x="21401782" y="2243139"/>
            <a:ext cx="12009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BBA58C">
                    <a:alpha val="10000"/>
                  </a:srgbClr>
                </a:solidFill>
                <a:latin typeface="IBM Plex Mono" panose="020B0509050203000203" pitchFamily="49" charset="77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CE8AFB-C2B3-7745-46EC-511B27AEC8AF}"/>
              </a:ext>
            </a:extLst>
          </p:cNvPr>
          <p:cNvSpPr txBox="1"/>
          <p:nvPr/>
        </p:nvSpPr>
        <p:spPr>
          <a:xfrm>
            <a:off x="21437407" y="335796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FA48A">
                    <a:alpha val="10000"/>
                  </a:srgbClr>
                </a:solidFill>
                <a:latin typeface="IBM Plex Mono" panose="020B0509050203000203" pitchFamily="49" charset="77"/>
              </a:rPr>
              <a:t>Containerization falls short</a:t>
            </a:r>
          </a:p>
          <a:p>
            <a:r>
              <a:rPr lang="en-US" dirty="0">
                <a:solidFill>
                  <a:srgbClr val="BFA48A">
                    <a:alpha val="10000"/>
                  </a:srgbClr>
                </a:solidFill>
                <a:latin typeface="IBM Plex Mono" panose="020B0509050203000203" pitchFamily="49" charset="77"/>
              </a:rPr>
              <a:t>in providing a dependency management framework.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25C354-5703-3EB5-7ABB-565A2E045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508F4-E6F6-EFCB-1CB9-FBC8BDC4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4740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3BE1B0-1112-B11B-616E-4366878B606C}"/>
              </a:ext>
            </a:extLst>
          </p:cNvPr>
          <p:cNvSpPr txBox="1"/>
          <p:nvPr/>
        </p:nvSpPr>
        <p:spPr>
          <a:xfrm>
            <a:off x="471939" y="2264916"/>
            <a:ext cx="12009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BBA58C"/>
                </a:solidFill>
                <a:latin typeface="IBM Plex Mono" panose="020B0509050203000203" pitchFamily="49" charset="77"/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5FAA5-4408-11B5-FCC3-F3F5A6A8E445}"/>
              </a:ext>
            </a:extLst>
          </p:cNvPr>
          <p:cNvSpPr txBox="1"/>
          <p:nvPr/>
        </p:nvSpPr>
        <p:spPr>
          <a:xfrm>
            <a:off x="8386558" y="432808"/>
            <a:ext cx="3379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DACDBF"/>
                </a:solidFill>
                <a:latin typeface="Baskervville" pitchFamily="2" charset="0"/>
                <a:ea typeface="Baskerville" panose="02020502070401020303" pitchFamily="18" charset="0"/>
              </a:rPr>
              <a:t>Problems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106B9-E174-0385-8550-D6A0812D64D2}"/>
              </a:ext>
            </a:extLst>
          </p:cNvPr>
          <p:cNvSpPr txBox="1"/>
          <p:nvPr/>
        </p:nvSpPr>
        <p:spPr>
          <a:xfrm>
            <a:off x="507564" y="334587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FA48A"/>
                </a:solidFill>
                <a:latin typeface="IBM Plex Mono" panose="020B0509050203000203" pitchFamily="49" charset="77"/>
              </a:rPr>
              <a:t>Segmented toolkit and ecosystem</a:t>
            </a:r>
          </a:p>
          <a:p>
            <a:r>
              <a:rPr lang="en-US" dirty="0">
                <a:solidFill>
                  <a:srgbClr val="BFA48A"/>
                </a:solidFill>
                <a:latin typeface="IBM Plex Mono" panose="020B0509050203000203" pitchFamily="49" charset="77"/>
              </a:rPr>
              <a:t>make difficult to achieve fully reproducible environments.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79CBCF-32BD-8A63-024E-58C74A298BE0}"/>
              </a:ext>
            </a:extLst>
          </p:cNvPr>
          <p:cNvSpPr txBox="1"/>
          <p:nvPr/>
        </p:nvSpPr>
        <p:spPr>
          <a:xfrm>
            <a:off x="5053828" y="2252235"/>
            <a:ext cx="12009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BBA58C">
                    <a:alpha val="20000"/>
                  </a:srgbClr>
                </a:solidFill>
                <a:latin typeface="IBM Plex Mono" panose="020B0509050203000203" pitchFamily="49" charset="77"/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CDC5A8-702E-0E97-E265-BEB52AC213D0}"/>
              </a:ext>
            </a:extLst>
          </p:cNvPr>
          <p:cNvSpPr txBox="1"/>
          <p:nvPr/>
        </p:nvSpPr>
        <p:spPr>
          <a:xfrm>
            <a:off x="5089453" y="3355774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FA48A">
                    <a:alpha val="20000"/>
                  </a:srgbClr>
                </a:solidFill>
                <a:latin typeface="IBM Plex Mono" panose="020B0509050203000203" pitchFamily="49" charset="77"/>
              </a:rPr>
              <a:t>Absence of standardization</a:t>
            </a:r>
          </a:p>
          <a:p>
            <a:r>
              <a:rPr lang="en-US" dirty="0">
                <a:solidFill>
                  <a:srgbClr val="BFA48A">
                    <a:alpha val="20000"/>
                  </a:srgbClr>
                </a:solidFill>
                <a:latin typeface="IBM Plex Mono" panose="020B0509050203000203" pitchFamily="49" charset="77"/>
              </a:rPr>
              <a:t>intensifies the difficulty</a:t>
            </a:r>
          </a:p>
          <a:p>
            <a:r>
              <a:rPr lang="en-US" dirty="0">
                <a:solidFill>
                  <a:srgbClr val="BFA48A">
                    <a:alpha val="20000"/>
                  </a:srgbClr>
                </a:solidFill>
                <a:latin typeface="IBM Plex Mono" panose="020B0509050203000203" pitchFamily="49" charset="77"/>
              </a:rPr>
              <a:t>of a cross-scenario solution.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CD5006E-DBEA-59FC-04A3-B52A4B8257C5}"/>
              </a:ext>
            </a:extLst>
          </p:cNvPr>
          <p:cNvSpPr/>
          <p:nvPr/>
        </p:nvSpPr>
        <p:spPr>
          <a:xfrm>
            <a:off x="8854369" y="6085473"/>
            <a:ext cx="2743200" cy="91440"/>
          </a:xfrm>
          <a:prstGeom prst="roundRect">
            <a:avLst/>
          </a:prstGeom>
          <a:solidFill>
            <a:srgbClr val="735E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6DC2FC-86D8-1CC4-137D-CC3C0CDCCBB1}"/>
              </a:ext>
            </a:extLst>
          </p:cNvPr>
          <p:cNvSpPr/>
          <p:nvPr/>
        </p:nvSpPr>
        <p:spPr>
          <a:xfrm>
            <a:off x="8854369" y="6084289"/>
            <a:ext cx="914400" cy="91440"/>
          </a:xfrm>
          <a:prstGeom prst="roundRect">
            <a:avLst/>
          </a:prstGeom>
          <a:solidFill>
            <a:srgbClr val="DAC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AA029-3302-FD38-CE0F-391A0C4FBADD}"/>
              </a:ext>
            </a:extLst>
          </p:cNvPr>
          <p:cNvSpPr txBox="1"/>
          <p:nvPr/>
        </p:nvSpPr>
        <p:spPr>
          <a:xfrm>
            <a:off x="9613955" y="2243139"/>
            <a:ext cx="12009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BBA58C">
                    <a:alpha val="10000"/>
                  </a:srgbClr>
                </a:solidFill>
                <a:latin typeface="IBM Plex Mono" panose="020B0509050203000203" pitchFamily="49" charset="77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CE8AFB-C2B3-7745-46EC-511B27AEC8AF}"/>
              </a:ext>
            </a:extLst>
          </p:cNvPr>
          <p:cNvSpPr txBox="1"/>
          <p:nvPr/>
        </p:nvSpPr>
        <p:spPr>
          <a:xfrm>
            <a:off x="9649580" y="335796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FA48A">
                    <a:alpha val="10000"/>
                  </a:srgbClr>
                </a:solidFill>
                <a:latin typeface="IBM Plex Mono" panose="020B0509050203000203" pitchFamily="49" charset="77"/>
              </a:rPr>
              <a:t>Containerization falls short</a:t>
            </a:r>
          </a:p>
          <a:p>
            <a:r>
              <a:rPr lang="en-US" dirty="0">
                <a:solidFill>
                  <a:srgbClr val="BFA48A">
                    <a:alpha val="10000"/>
                  </a:srgbClr>
                </a:solidFill>
                <a:latin typeface="IBM Plex Mono" panose="020B0509050203000203" pitchFamily="49" charset="77"/>
              </a:rPr>
              <a:t>in providing a dependency management framework.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5B55A-C711-EA82-448C-526A3CBE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ABEA4-0A63-7C5D-6110-97004CEAD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56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3BE1B0-1112-B11B-616E-4366878B606C}"/>
              </a:ext>
            </a:extLst>
          </p:cNvPr>
          <p:cNvSpPr txBox="1"/>
          <p:nvPr/>
        </p:nvSpPr>
        <p:spPr>
          <a:xfrm>
            <a:off x="471939" y="2264916"/>
            <a:ext cx="12009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BBA58C"/>
                </a:solidFill>
                <a:latin typeface="IBM Plex Mono" panose="020B0509050203000203" pitchFamily="49" charset="77"/>
              </a:rPr>
              <a:t>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106B9-E174-0385-8550-D6A0812D64D2}"/>
              </a:ext>
            </a:extLst>
          </p:cNvPr>
          <p:cNvSpPr txBox="1"/>
          <p:nvPr/>
        </p:nvSpPr>
        <p:spPr>
          <a:xfrm>
            <a:off x="507564" y="334587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FA48A"/>
                </a:solidFill>
                <a:latin typeface="IBM Plex Mono" panose="020B0509050203000203" pitchFamily="49" charset="77"/>
              </a:rPr>
              <a:t>Absence of standardization</a:t>
            </a:r>
          </a:p>
          <a:p>
            <a:r>
              <a:rPr lang="en-US" dirty="0">
                <a:solidFill>
                  <a:srgbClr val="BFA48A"/>
                </a:solidFill>
                <a:latin typeface="IBM Plex Mono" panose="020B0509050203000203" pitchFamily="49" charset="77"/>
              </a:rPr>
              <a:t>intensifies the difficulty</a:t>
            </a:r>
          </a:p>
          <a:p>
            <a:r>
              <a:rPr lang="en-US" dirty="0">
                <a:solidFill>
                  <a:srgbClr val="BFA48A"/>
                </a:solidFill>
                <a:latin typeface="IBM Plex Mono" panose="020B0509050203000203" pitchFamily="49" charset="77"/>
              </a:rPr>
              <a:t>of a cross-scenario solution.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4AFE5-5DF0-E2A0-BB7D-EE6C71AC7505}"/>
              </a:ext>
            </a:extLst>
          </p:cNvPr>
          <p:cNvSpPr txBox="1"/>
          <p:nvPr/>
        </p:nvSpPr>
        <p:spPr>
          <a:xfrm>
            <a:off x="-4600796" y="2262938"/>
            <a:ext cx="12009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BBA58C"/>
                </a:solidFill>
                <a:latin typeface="IBM Plex Mono" panose="020B0509050203000203" pitchFamily="49" charset="77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E42E8-3B1E-4A54-F0DA-7DC8195DBF80}"/>
              </a:ext>
            </a:extLst>
          </p:cNvPr>
          <p:cNvSpPr txBox="1"/>
          <p:nvPr/>
        </p:nvSpPr>
        <p:spPr>
          <a:xfrm>
            <a:off x="-4565171" y="3343899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FA48A"/>
                </a:solidFill>
                <a:latin typeface="IBM Plex Mono" panose="020B0509050203000203" pitchFamily="49" charset="77"/>
              </a:rPr>
              <a:t>Segmented toolkit and ecosystem</a:t>
            </a:r>
          </a:p>
          <a:p>
            <a:r>
              <a:rPr lang="en-US" dirty="0">
                <a:solidFill>
                  <a:srgbClr val="BFA48A"/>
                </a:solidFill>
                <a:latin typeface="IBM Plex Mono" panose="020B0509050203000203" pitchFamily="49" charset="77"/>
              </a:rPr>
              <a:t>make difficult to achieve fully reproducible environments.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08284E-E8FD-C823-6334-8444459E5462}"/>
              </a:ext>
            </a:extLst>
          </p:cNvPr>
          <p:cNvSpPr txBox="1"/>
          <p:nvPr/>
        </p:nvSpPr>
        <p:spPr>
          <a:xfrm>
            <a:off x="5041955" y="2240360"/>
            <a:ext cx="12009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BBA58C">
                    <a:alpha val="20000"/>
                  </a:srgbClr>
                </a:solidFill>
                <a:latin typeface="IBM Plex Mono" panose="020B0509050203000203" pitchFamily="49" charset="77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C64FA-6639-A0E7-FD99-9BECA354FFA2}"/>
              </a:ext>
            </a:extLst>
          </p:cNvPr>
          <p:cNvSpPr txBox="1"/>
          <p:nvPr/>
        </p:nvSpPr>
        <p:spPr>
          <a:xfrm>
            <a:off x="5077580" y="3343899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FA48A">
                    <a:alpha val="20000"/>
                  </a:srgbClr>
                </a:solidFill>
                <a:latin typeface="IBM Plex Mono" panose="020B0509050203000203" pitchFamily="49" charset="77"/>
              </a:rPr>
              <a:t>Containerization falls short</a:t>
            </a:r>
          </a:p>
          <a:p>
            <a:r>
              <a:rPr lang="en-US" dirty="0">
                <a:solidFill>
                  <a:srgbClr val="BFA48A">
                    <a:alpha val="20000"/>
                  </a:srgbClr>
                </a:solidFill>
                <a:latin typeface="IBM Plex Mono" panose="020B0509050203000203" pitchFamily="49" charset="77"/>
              </a:rPr>
              <a:t>in providing a dependency management framework.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1E4E7D5-0961-AC60-E230-AAB616D1AE49}"/>
              </a:ext>
            </a:extLst>
          </p:cNvPr>
          <p:cNvSpPr/>
          <p:nvPr/>
        </p:nvSpPr>
        <p:spPr>
          <a:xfrm>
            <a:off x="8854369" y="6085473"/>
            <a:ext cx="2743200" cy="91440"/>
          </a:xfrm>
          <a:prstGeom prst="roundRect">
            <a:avLst/>
          </a:prstGeom>
          <a:solidFill>
            <a:srgbClr val="735E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28F3F1-FFE1-57C9-E995-C72AC2F4396D}"/>
              </a:ext>
            </a:extLst>
          </p:cNvPr>
          <p:cNvSpPr/>
          <p:nvPr/>
        </p:nvSpPr>
        <p:spPr>
          <a:xfrm>
            <a:off x="9754704" y="6084289"/>
            <a:ext cx="914400" cy="91440"/>
          </a:xfrm>
          <a:prstGeom prst="roundRect">
            <a:avLst/>
          </a:prstGeom>
          <a:solidFill>
            <a:srgbClr val="DAC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E131B-8FA3-0F57-229C-5A8CC2A3F3B4}"/>
              </a:ext>
            </a:extLst>
          </p:cNvPr>
          <p:cNvSpPr txBox="1"/>
          <p:nvPr/>
        </p:nvSpPr>
        <p:spPr>
          <a:xfrm>
            <a:off x="8386558" y="432808"/>
            <a:ext cx="3379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DACDBF"/>
                </a:solidFill>
                <a:latin typeface="Baskervville" pitchFamily="2" charset="0"/>
                <a:ea typeface="Baskerville" panose="02020502070401020303" pitchFamily="18" charset="0"/>
              </a:rPr>
              <a:t>Problems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1EB0D-0F64-6BB4-C342-BF18C0D95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1414F-061F-2D96-DEC3-6CB4A439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72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97CA40-8B37-3F9B-2133-B3E15E43620D}"/>
              </a:ext>
            </a:extLst>
          </p:cNvPr>
          <p:cNvSpPr/>
          <p:nvPr/>
        </p:nvSpPr>
        <p:spPr>
          <a:xfrm>
            <a:off x="8854369" y="6085473"/>
            <a:ext cx="2743200" cy="91440"/>
          </a:xfrm>
          <a:prstGeom prst="roundRect">
            <a:avLst/>
          </a:prstGeom>
          <a:solidFill>
            <a:srgbClr val="735E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BE1B0-1112-B11B-616E-4366878B606C}"/>
              </a:ext>
            </a:extLst>
          </p:cNvPr>
          <p:cNvSpPr txBox="1"/>
          <p:nvPr/>
        </p:nvSpPr>
        <p:spPr>
          <a:xfrm>
            <a:off x="471939" y="2264916"/>
            <a:ext cx="12009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BBA58C"/>
                </a:solidFill>
                <a:latin typeface="IBM Plex Mono" panose="020B0509050203000203" pitchFamily="49" charset="77"/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106B9-E174-0385-8550-D6A0812D64D2}"/>
              </a:ext>
            </a:extLst>
          </p:cNvPr>
          <p:cNvSpPr txBox="1"/>
          <p:nvPr/>
        </p:nvSpPr>
        <p:spPr>
          <a:xfrm>
            <a:off x="507564" y="334587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FA48A"/>
                </a:solidFill>
                <a:latin typeface="IBM Plex Mono" panose="020B0509050203000203" pitchFamily="49" charset="77"/>
              </a:rPr>
              <a:t>Containerization falls short</a:t>
            </a:r>
          </a:p>
          <a:p>
            <a:r>
              <a:rPr lang="en-US" dirty="0">
                <a:solidFill>
                  <a:srgbClr val="BFA48A"/>
                </a:solidFill>
                <a:latin typeface="IBM Plex Mono" panose="020B0509050203000203" pitchFamily="49" charset="77"/>
              </a:rPr>
              <a:t>in providing a dependency management framework.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4F0A2-88A4-CF2A-930F-3D195906B019}"/>
              </a:ext>
            </a:extLst>
          </p:cNvPr>
          <p:cNvSpPr txBox="1"/>
          <p:nvPr/>
        </p:nvSpPr>
        <p:spPr>
          <a:xfrm>
            <a:off x="-4624548" y="2262939"/>
            <a:ext cx="12009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BBA58C"/>
                </a:solidFill>
                <a:latin typeface="IBM Plex Mono" panose="020B0509050203000203" pitchFamily="49" charset="7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39B5E-BC16-AEC4-AA56-CD3AF8B5D8CA}"/>
              </a:ext>
            </a:extLst>
          </p:cNvPr>
          <p:cNvSpPr txBox="1"/>
          <p:nvPr/>
        </p:nvSpPr>
        <p:spPr>
          <a:xfrm>
            <a:off x="-4588923" y="33439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FA48A"/>
                </a:solidFill>
                <a:latin typeface="IBM Plex Mono" panose="020B0509050203000203" pitchFamily="49" charset="77"/>
              </a:rPr>
              <a:t>Absence of standardization</a:t>
            </a:r>
          </a:p>
          <a:p>
            <a:r>
              <a:rPr lang="en-US" dirty="0">
                <a:solidFill>
                  <a:srgbClr val="BFA48A"/>
                </a:solidFill>
                <a:latin typeface="IBM Plex Mono" panose="020B0509050203000203" pitchFamily="49" charset="77"/>
              </a:rPr>
              <a:t>intensifies the difficulty</a:t>
            </a:r>
          </a:p>
          <a:p>
            <a:r>
              <a:rPr lang="en-US" dirty="0">
                <a:solidFill>
                  <a:srgbClr val="BFA48A"/>
                </a:solidFill>
                <a:latin typeface="IBM Plex Mono" panose="020B0509050203000203" pitchFamily="49" charset="77"/>
              </a:rPr>
              <a:t>of a cross-scenario solution.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0D38B9-D591-88E4-8C04-65066A198EF7}"/>
              </a:ext>
            </a:extLst>
          </p:cNvPr>
          <p:cNvSpPr/>
          <p:nvPr/>
        </p:nvSpPr>
        <p:spPr>
          <a:xfrm>
            <a:off x="10676142" y="6084289"/>
            <a:ext cx="914400" cy="91440"/>
          </a:xfrm>
          <a:prstGeom prst="roundRect">
            <a:avLst/>
          </a:prstGeom>
          <a:solidFill>
            <a:srgbClr val="DAC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7C40D-7654-75D8-BD34-5E2496672908}"/>
              </a:ext>
            </a:extLst>
          </p:cNvPr>
          <p:cNvSpPr txBox="1"/>
          <p:nvPr/>
        </p:nvSpPr>
        <p:spPr>
          <a:xfrm>
            <a:off x="8386558" y="432808"/>
            <a:ext cx="3379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DACDBF"/>
                </a:solidFill>
                <a:latin typeface="Baskervville" pitchFamily="2" charset="0"/>
                <a:ea typeface="Baskerville" panose="02020502070401020303" pitchFamily="18" charset="0"/>
              </a:rPr>
              <a:t>Problems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13D3C0-6710-3125-4464-F2C5E6185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6A7F84-5FCA-8F28-A759-497C8424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8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C73732-596B-AA60-0A20-F81D03DDB363}"/>
              </a:ext>
            </a:extLst>
          </p:cNvPr>
          <p:cNvSpPr txBox="1"/>
          <p:nvPr/>
        </p:nvSpPr>
        <p:spPr>
          <a:xfrm>
            <a:off x="452725" y="924747"/>
            <a:ext cx="42787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5EFE8-A1A7-BBFE-DBEB-FB6F1BCBDA93}"/>
              </a:ext>
            </a:extLst>
          </p:cNvPr>
          <p:cNvSpPr txBox="1"/>
          <p:nvPr/>
        </p:nvSpPr>
        <p:spPr>
          <a:xfrm rot="2054547">
            <a:off x="8038095" y="6228725"/>
            <a:ext cx="4169731" cy="7971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1200" dirty="0">
                <a:solidFill>
                  <a:srgbClr val="67523C">
                    <a:alpha val="20000"/>
                  </a:srgbClr>
                </a:solidFill>
                <a:latin typeface="Baskervville" pitchFamily="2" charset="0"/>
                <a:ea typeface="Baskerville" panose="02020502070401020303" pitchFamily="18" charset="0"/>
              </a:rPr>
              <a:t>F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D8AEC14F-859B-14E1-A84B-043D3AA0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76" y="6356350"/>
            <a:ext cx="7657641" cy="365125"/>
          </a:xfrm>
        </p:spPr>
        <p:txBody>
          <a:bodyPr/>
          <a:lstStyle/>
          <a:p>
            <a:r>
              <a:rPr lang="en-US" dirty="0">
                <a:solidFill>
                  <a:srgbClr val="67523C"/>
                </a:solidFill>
              </a:rPr>
              <a:t>Eliseo Martelli @ </a:t>
            </a:r>
            <a:r>
              <a:rPr lang="en-US" dirty="0" err="1">
                <a:solidFill>
                  <a:srgbClr val="67523C"/>
                </a:solidFill>
              </a:rPr>
              <a:t>Università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degli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Studi</a:t>
            </a:r>
            <a:r>
              <a:rPr lang="en-US" dirty="0">
                <a:solidFill>
                  <a:srgbClr val="67523C"/>
                </a:solidFill>
              </a:rPr>
              <a:t> di Torino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B453D7A-BF1E-4EA4-7F4D-5729C1B7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27" y="6356350"/>
            <a:ext cx="2743200" cy="365125"/>
          </a:xfrm>
        </p:spPr>
        <p:txBody>
          <a:bodyPr/>
          <a:lstStyle/>
          <a:p>
            <a:fld id="{C48DEC57-6809-7F42-B4DC-7C76E206AFEB}" type="slidenum">
              <a:rPr lang="en-US" smtClean="0">
                <a:solidFill>
                  <a:srgbClr val="67523C"/>
                </a:solidFill>
              </a:rPr>
              <a:t>14</a:t>
            </a:fld>
            <a:endParaRPr lang="en-US">
              <a:solidFill>
                <a:srgbClr val="6752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90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C73732-596B-AA60-0A20-F81D03DDB363}"/>
              </a:ext>
            </a:extLst>
          </p:cNvPr>
          <p:cNvSpPr txBox="1"/>
          <p:nvPr/>
        </p:nvSpPr>
        <p:spPr>
          <a:xfrm>
            <a:off x="500853" y="840523"/>
            <a:ext cx="21034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Goals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15D05-5C8F-3DE5-0637-7DF61E1CDDAA}"/>
              </a:ext>
            </a:extLst>
          </p:cNvPr>
          <p:cNvSpPr txBox="1"/>
          <p:nvPr/>
        </p:nvSpPr>
        <p:spPr>
          <a:xfrm>
            <a:off x="554621" y="2671575"/>
            <a:ext cx="1107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BBA58C"/>
                </a:solidFill>
                <a:latin typeface="IBM Plex Mono" panose="020B0509050203000203" pitchFamily="49" charset="77"/>
              </a:rPr>
              <a:t>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D2C04-B900-75CA-FFB8-8CF68C621A1C}"/>
              </a:ext>
            </a:extLst>
          </p:cNvPr>
          <p:cNvSpPr txBox="1"/>
          <p:nvPr/>
        </p:nvSpPr>
        <p:spPr>
          <a:xfrm rot="20559210">
            <a:off x="8038095" y="-556707"/>
            <a:ext cx="4169731" cy="7971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1200" dirty="0">
                <a:solidFill>
                  <a:srgbClr val="67523C">
                    <a:alpha val="20000"/>
                  </a:srgbClr>
                </a:solidFill>
                <a:latin typeface="Baskervville" pitchFamily="2" charset="0"/>
                <a:ea typeface="Baskerville" panose="02020502070401020303" pitchFamily="18" charset="0"/>
              </a:rPr>
              <a:t>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B526D-9DE1-1D9D-C527-4029FC39BA99}"/>
              </a:ext>
            </a:extLst>
          </p:cNvPr>
          <p:cNvSpPr txBox="1"/>
          <p:nvPr/>
        </p:nvSpPr>
        <p:spPr>
          <a:xfrm>
            <a:off x="2288032" y="2148354"/>
            <a:ext cx="745909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Flexibility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4CAA0-91F5-A13B-696B-A2A9384BA452}"/>
              </a:ext>
            </a:extLst>
          </p:cNvPr>
          <p:cNvSpPr txBox="1"/>
          <p:nvPr/>
        </p:nvSpPr>
        <p:spPr>
          <a:xfrm rot="1839631">
            <a:off x="6895781" y="6026973"/>
            <a:ext cx="5077031" cy="7971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1200" dirty="0">
                <a:solidFill>
                  <a:srgbClr val="67523C">
                    <a:alpha val="20000"/>
                  </a:srgbClr>
                </a:solidFill>
                <a:latin typeface="Baskervville" pitchFamily="2" charset="0"/>
                <a:ea typeface="Baskerville" panose="02020502070401020303" pitchFamily="18" charset="0"/>
              </a:rPr>
              <a:t>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BE157B7-4AC3-68C0-D182-339A03888CA7}"/>
              </a:ext>
            </a:extLst>
          </p:cNvPr>
          <p:cNvSpPr/>
          <p:nvPr/>
        </p:nvSpPr>
        <p:spPr>
          <a:xfrm>
            <a:off x="2458952" y="5164141"/>
            <a:ext cx="2743200" cy="91440"/>
          </a:xfrm>
          <a:prstGeom prst="roundRect">
            <a:avLst/>
          </a:prstGeom>
          <a:solidFill>
            <a:srgbClr val="BFA4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0E1743-0C93-E4C5-FF1D-CBDCB4BE9C70}"/>
              </a:ext>
            </a:extLst>
          </p:cNvPr>
          <p:cNvSpPr/>
          <p:nvPr/>
        </p:nvSpPr>
        <p:spPr>
          <a:xfrm>
            <a:off x="2458952" y="5162957"/>
            <a:ext cx="914400" cy="91440"/>
          </a:xfrm>
          <a:prstGeom prst="roundRect">
            <a:avLst/>
          </a:prstGeom>
          <a:solidFill>
            <a:srgbClr val="6752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378CE4B3-90F7-1FE2-3247-A63E4949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76" y="6356350"/>
            <a:ext cx="7657641" cy="365125"/>
          </a:xfrm>
        </p:spPr>
        <p:txBody>
          <a:bodyPr/>
          <a:lstStyle/>
          <a:p>
            <a:r>
              <a:rPr lang="en-US" dirty="0">
                <a:solidFill>
                  <a:srgbClr val="67523C"/>
                </a:solidFill>
              </a:rPr>
              <a:t>Eliseo Martelli @ </a:t>
            </a:r>
            <a:r>
              <a:rPr lang="en-US" dirty="0" err="1">
                <a:solidFill>
                  <a:srgbClr val="67523C"/>
                </a:solidFill>
              </a:rPr>
              <a:t>Università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degli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Studi</a:t>
            </a:r>
            <a:r>
              <a:rPr lang="en-US" dirty="0">
                <a:solidFill>
                  <a:srgbClr val="67523C"/>
                </a:solidFill>
              </a:rPr>
              <a:t> di Torino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9C88C719-931A-C338-BB06-8EA82CB3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27" y="6356350"/>
            <a:ext cx="2743200" cy="365125"/>
          </a:xfrm>
        </p:spPr>
        <p:txBody>
          <a:bodyPr/>
          <a:lstStyle/>
          <a:p>
            <a:fld id="{C48DEC57-6809-7F42-B4DC-7C76E206AFEB}" type="slidenum">
              <a:rPr lang="en-US" smtClean="0">
                <a:solidFill>
                  <a:srgbClr val="67523C"/>
                </a:solidFill>
              </a:rPr>
              <a:t>15</a:t>
            </a:fld>
            <a:endParaRPr lang="en-US">
              <a:solidFill>
                <a:srgbClr val="6752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71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D15D05-5C8F-3DE5-0637-7DF61E1CDDAA}"/>
              </a:ext>
            </a:extLst>
          </p:cNvPr>
          <p:cNvSpPr txBox="1"/>
          <p:nvPr/>
        </p:nvSpPr>
        <p:spPr>
          <a:xfrm>
            <a:off x="554623" y="2671575"/>
            <a:ext cx="1107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BBA58C"/>
                </a:solidFill>
                <a:latin typeface="IBM Plex Mono" panose="020B0509050203000203" pitchFamily="49" charset="77"/>
              </a:rPr>
              <a:t>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07680-3E7E-CD0A-F9F2-A987C7FD5008}"/>
              </a:ext>
            </a:extLst>
          </p:cNvPr>
          <p:cNvSpPr txBox="1"/>
          <p:nvPr/>
        </p:nvSpPr>
        <p:spPr>
          <a:xfrm>
            <a:off x="554623" y="2400217"/>
            <a:ext cx="1107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BBA58C">
                    <a:alpha val="0"/>
                  </a:srgbClr>
                </a:solidFill>
                <a:latin typeface="IBM Plex Mono" panose="020B0509050203000203" pitchFamily="49" charset="77"/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D6E15-9109-A76B-7F25-372899981AF0}"/>
              </a:ext>
            </a:extLst>
          </p:cNvPr>
          <p:cNvSpPr txBox="1"/>
          <p:nvPr/>
        </p:nvSpPr>
        <p:spPr>
          <a:xfrm rot="20559210">
            <a:off x="6895781" y="-556707"/>
            <a:ext cx="5077031" cy="7971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1200" dirty="0">
                <a:solidFill>
                  <a:srgbClr val="67523C">
                    <a:alpha val="20000"/>
                  </a:srgbClr>
                </a:solidFill>
                <a:latin typeface="Baskervville" pitchFamily="2" charset="0"/>
                <a:ea typeface="Baskerville" panose="02020502070401020303" pitchFamily="18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1EDE1-453B-6C0D-6B9C-4BF701045819}"/>
              </a:ext>
            </a:extLst>
          </p:cNvPr>
          <p:cNvSpPr txBox="1"/>
          <p:nvPr/>
        </p:nvSpPr>
        <p:spPr>
          <a:xfrm>
            <a:off x="2380499" y="2148354"/>
            <a:ext cx="910537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Adaptability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F1AF9-2643-B81B-CBA2-D508DF965357}"/>
              </a:ext>
            </a:extLst>
          </p:cNvPr>
          <p:cNvSpPr txBox="1"/>
          <p:nvPr/>
        </p:nvSpPr>
        <p:spPr>
          <a:xfrm rot="1632304">
            <a:off x="8038095" y="-8359587"/>
            <a:ext cx="4169731" cy="7971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1200" dirty="0">
                <a:solidFill>
                  <a:srgbClr val="67523C">
                    <a:alpha val="20000"/>
                  </a:srgbClr>
                </a:solidFill>
                <a:latin typeface="Baskervville" pitchFamily="2" charset="0"/>
                <a:ea typeface="Baskerville" panose="02020502070401020303" pitchFamily="18" charset="0"/>
              </a:rPr>
              <a:t>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2EDFB-5E01-3BB7-A527-312FF8E18C7D}"/>
              </a:ext>
            </a:extLst>
          </p:cNvPr>
          <p:cNvSpPr txBox="1"/>
          <p:nvPr/>
        </p:nvSpPr>
        <p:spPr>
          <a:xfrm rot="1984612">
            <a:off x="7918956" y="7855773"/>
            <a:ext cx="3868367" cy="7971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1200" dirty="0">
                <a:solidFill>
                  <a:srgbClr val="67523C">
                    <a:alpha val="20000"/>
                  </a:srgbClr>
                </a:solidFill>
                <a:latin typeface="Baskervville" pitchFamily="2" charset="0"/>
                <a:ea typeface="Baskerville" panose="02020502070401020303" pitchFamily="18" charset="0"/>
              </a:rPr>
              <a:t>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2A7A64-6A33-E7E1-F516-D32C7051A976}"/>
              </a:ext>
            </a:extLst>
          </p:cNvPr>
          <p:cNvSpPr txBox="1"/>
          <p:nvPr/>
        </p:nvSpPr>
        <p:spPr>
          <a:xfrm>
            <a:off x="500853" y="840523"/>
            <a:ext cx="21034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Goals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D554C5-3E52-BBEA-A8B9-252F8B43EB17}"/>
              </a:ext>
            </a:extLst>
          </p:cNvPr>
          <p:cNvSpPr/>
          <p:nvPr/>
        </p:nvSpPr>
        <p:spPr>
          <a:xfrm>
            <a:off x="2458952" y="5164141"/>
            <a:ext cx="2743200" cy="91440"/>
          </a:xfrm>
          <a:prstGeom prst="roundRect">
            <a:avLst/>
          </a:prstGeom>
          <a:solidFill>
            <a:srgbClr val="BFA4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FD1FCE-BC20-2624-6CD1-42E44F369823}"/>
              </a:ext>
            </a:extLst>
          </p:cNvPr>
          <p:cNvSpPr/>
          <p:nvPr/>
        </p:nvSpPr>
        <p:spPr>
          <a:xfrm>
            <a:off x="3373354" y="5162957"/>
            <a:ext cx="914400" cy="91440"/>
          </a:xfrm>
          <a:prstGeom prst="roundRect">
            <a:avLst/>
          </a:prstGeom>
          <a:solidFill>
            <a:srgbClr val="6752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54E983B5-1B3B-6BA8-D2EC-24C02C60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76" y="6356350"/>
            <a:ext cx="7657641" cy="365125"/>
          </a:xfrm>
        </p:spPr>
        <p:txBody>
          <a:bodyPr/>
          <a:lstStyle/>
          <a:p>
            <a:r>
              <a:rPr lang="en-US" dirty="0">
                <a:solidFill>
                  <a:srgbClr val="67523C"/>
                </a:solidFill>
              </a:rPr>
              <a:t>Eliseo Martelli @ </a:t>
            </a:r>
            <a:r>
              <a:rPr lang="en-US" dirty="0" err="1">
                <a:solidFill>
                  <a:srgbClr val="67523C"/>
                </a:solidFill>
              </a:rPr>
              <a:t>Università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degli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Studi</a:t>
            </a:r>
            <a:r>
              <a:rPr lang="en-US" dirty="0">
                <a:solidFill>
                  <a:srgbClr val="67523C"/>
                </a:solidFill>
              </a:rPr>
              <a:t> di Torino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2803AAC0-619E-7EFF-9DB1-87D70B7D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27" y="6356350"/>
            <a:ext cx="2743200" cy="365125"/>
          </a:xfrm>
        </p:spPr>
        <p:txBody>
          <a:bodyPr/>
          <a:lstStyle/>
          <a:p>
            <a:fld id="{C48DEC57-6809-7F42-B4DC-7C76E206AFEB}" type="slidenum">
              <a:rPr lang="en-US" smtClean="0">
                <a:solidFill>
                  <a:srgbClr val="67523C"/>
                </a:solidFill>
              </a:rPr>
              <a:t>16</a:t>
            </a:fld>
            <a:endParaRPr lang="en-US">
              <a:solidFill>
                <a:srgbClr val="6752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6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38AB30-50D5-69DD-BA08-4B9CD9E47EB4}"/>
              </a:ext>
            </a:extLst>
          </p:cNvPr>
          <p:cNvSpPr txBox="1"/>
          <p:nvPr/>
        </p:nvSpPr>
        <p:spPr>
          <a:xfrm rot="20559210">
            <a:off x="7918956" y="-556707"/>
            <a:ext cx="3868367" cy="7971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1200" dirty="0">
                <a:solidFill>
                  <a:srgbClr val="67523C">
                    <a:alpha val="20000"/>
                  </a:srgbClr>
                </a:solidFill>
                <a:latin typeface="Baskervville" pitchFamily="2" charset="0"/>
                <a:ea typeface="Baskerville" panose="02020502070401020303" pitchFamily="18" charset="0"/>
              </a:rPr>
              <a:t>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15D05-5C8F-3DE5-0637-7DF61E1CDDAA}"/>
              </a:ext>
            </a:extLst>
          </p:cNvPr>
          <p:cNvSpPr txBox="1"/>
          <p:nvPr/>
        </p:nvSpPr>
        <p:spPr>
          <a:xfrm>
            <a:off x="554621" y="2671579"/>
            <a:ext cx="1107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BBA58C"/>
                </a:solidFill>
                <a:latin typeface="IBM Plex Mono" panose="020B0509050203000203" pitchFamily="49" charset="77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FBD2BC-6840-6536-2035-65C1006EF976}"/>
              </a:ext>
            </a:extLst>
          </p:cNvPr>
          <p:cNvSpPr txBox="1"/>
          <p:nvPr/>
        </p:nvSpPr>
        <p:spPr>
          <a:xfrm>
            <a:off x="563185" y="2435251"/>
            <a:ext cx="1107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BBA58C">
                    <a:alpha val="0"/>
                  </a:srgbClr>
                </a:solidFill>
                <a:latin typeface="IBM Plex Mono" panose="020B0509050203000203" pitchFamily="49" charset="77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157-EFC4-2A51-A8E2-50D1407E2C48}"/>
              </a:ext>
            </a:extLst>
          </p:cNvPr>
          <p:cNvSpPr txBox="1"/>
          <p:nvPr/>
        </p:nvSpPr>
        <p:spPr>
          <a:xfrm>
            <a:off x="2246937" y="2148354"/>
            <a:ext cx="765145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Scalability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C3EAFD-766C-7A91-1C5E-8D13A1578229}"/>
              </a:ext>
            </a:extLst>
          </p:cNvPr>
          <p:cNvSpPr txBox="1"/>
          <p:nvPr/>
        </p:nvSpPr>
        <p:spPr>
          <a:xfrm rot="1868238">
            <a:off x="6895781" y="-8359587"/>
            <a:ext cx="5077031" cy="7971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1200" dirty="0">
                <a:solidFill>
                  <a:srgbClr val="67523C">
                    <a:alpha val="20000"/>
                  </a:srgbClr>
                </a:solidFill>
                <a:latin typeface="Baskervville" pitchFamily="2" charset="0"/>
                <a:ea typeface="Baskerville" panose="02020502070401020303" pitchFamily="18" charset="0"/>
              </a:rPr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33AAF7-4B93-65EB-CE82-C7FF16928699}"/>
              </a:ext>
            </a:extLst>
          </p:cNvPr>
          <p:cNvSpPr txBox="1"/>
          <p:nvPr/>
        </p:nvSpPr>
        <p:spPr>
          <a:xfrm>
            <a:off x="500853" y="840523"/>
            <a:ext cx="21034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Goals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300AF8-D390-F9D0-E7E2-74F077F18BA5}"/>
              </a:ext>
            </a:extLst>
          </p:cNvPr>
          <p:cNvSpPr/>
          <p:nvPr/>
        </p:nvSpPr>
        <p:spPr>
          <a:xfrm>
            <a:off x="2458952" y="5164141"/>
            <a:ext cx="2743200" cy="91440"/>
          </a:xfrm>
          <a:prstGeom prst="roundRect">
            <a:avLst/>
          </a:prstGeom>
          <a:solidFill>
            <a:srgbClr val="BFA4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21609C8-F2D4-2AE6-4F05-C79780509496}"/>
              </a:ext>
            </a:extLst>
          </p:cNvPr>
          <p:cNvSpPr/>
          <p:nvPr/>
        </p:nvSpPr>
        <p:spPr>
          <a:xfrm>
            <a:off x="4287756" y="5162957"/>
            <a:ext cx="914400" cy="91440"/>
          </a:xfrm>
          <a:prstGeom prst="roundRect">
            <a:avLst/>
          </a:prstGeom>
          <a:solidFill>
            <a:srgbClr val="6752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05FFFE-9939-0446-43EB-196C377E9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92982">
            <a:off x="-4263607" y="3471497"/>
            <a:ext cx="2736030" cy="3869134"/>
          </a:xfrm>
          <a:prstGeom prst="rect">
            <a:avLst/>
          </a:prstGeom>
          <a:solidFill>
            <a:srgbClr val="F7FAFE"/>
          </a:solidFill>
          <a:effectLst>
            <a:outerShdw blurRad="195703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EECDAE-8328-647C-408F-09F128289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660877">
            <a:off x="10301458" y="12142820"/>
            <a:ext cx="2736031" cy="3869134"/>
          </a:xfrm>
          <a:prstGeom prst="rect">
            <a:avLst/>
          </a:prstGeom>
          <a:solidFill>
            <a:srgbClr val="F7FAFE"/>
          </a:solidFill>
          <a:effectLst>
            <a:outerShdw blurRad="195703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8226F2-CF5F-72EE-7936-F55C465C8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05644">
            <a:off x="13471929" y="1165492"/>
            <a:ext cx="2736031" cy="3869134"/>
          </a:xfrm>
          <a:prstGeom prst="rect">
            <a:avLst/>
          </a:prstGeom>
          <a:solidFill>
            <a:srgbClr val="F7FAFE"/>
          </a:solidFill>
          <a:effectLst>
            <a:outerShdw blurRad="195703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2750C8-1F21-CF32-F92D-F34A7AC2D212}"/>
              </a:ext>
            </a:extLst>
          </p:cNvPr>
          <p:cNvSpPr txBox="1"/>
          <p:nvPr/>
        </p:nvSpPr>
        <p:spPr>
          <a:xfrm>
            <a:off x="12487629" y="178473"/>
            <a:ext cx="458811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8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Credo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3453E6BE-B66F-BB2A-CE12-80FD20F5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76" y="6356350"/>
            <a:ext cx="7657641" cy="365125"/>
          </a:xfrm>
        </p:spPr>
        <p:txBody>
          <a:bodyPr/>
          <a:lstStyle/>
          <a:p>
            <a:r>
              <a:rPr lang="en-US" dirty="0">
                <a:solidFill>
                  <a:srgbClr val="67523C"/>
                </a:solidFill>
              </a:rPr>
              <a:t>Eliseo Martelli @ </a:t>
            </a:r>
            <a:r>
              <a:rPr lang="en-US" dirty="0" err="1">
                <a:solidFill>
                  <a:srgbClr val="67523C"/>
                </a:solidFill>
              </a:rPr>
              <a:t>Università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degli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Studi</a:t>
            </a:r>
            <a:r>
              <a:rPr lang="en-US" dirty="0">
                <a:solidFill>
                  <a:srgbClr val="67523C"/>
                </a:solidFill>
              </a:rPr>
              <a:t> di Torino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5E4D0F5A-0BB4-ECAD-B365-300B39563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27" y="6356350"/>
            <a:ext cx="2743200" cy="365125"/>
          </a:xfrm>
        </p:spPr>
        <p:txBody>
          <a:bodyPr/>
          <a:lstStyle/>
          <a:p>
            <a:fld id="{C48DEC57-6809-7F42-B4DC-7C76E206AFEB}" type="slidenum">
              <a:rPr lang="en-US" smtClean="0">
                <a:solidFill>
                  <a:srgbClr val="67523C"/>
                </a:solidFill>
              </a:rPr>
              <a:t>17</a:t>
            </a:fld>
            <a:endParaRPr lang="en-US">
              <a:solidFill>
                <a:srgbClr val="6752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44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52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61CB37F-F661-0387-72FC-E7156A015563}"/>
              </a:ext>
            </a:extLst>
          </p:cNvPr>
          <p:cNvSpPr txBox="1"/>
          <p:nvPr/>
        </p:nvSpPr>
        <p:spPr>
          <a:xfrm>
            <a:off x="7175398" y="178473"/>
            <a:ext cx="458811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8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Credo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092E6-01B1-D3D7-0BC0-703197AB33D2}"/>
              </a:ext>
            </a:extLst>
          </p:cNvPr>
          <p:cNvSpPr txBox="1"/>
          <p:nvPr/>
        </p:nvSpPr>
        <p:spPr>
          <a:xfrm>
            <a:off x="471939" y="3168803"/>
            <a:ext cx="12009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DBCDBF">
                    <a:alpha val="0"/>
                  </a:srgbClr>
                </a:solidFill>
                <a:latin typeface="IBM Plex Mono" panose="020B0509050203000203" pitchFamily="49" charset="77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13B8F-1A99-44FA-A0B8-47EA802FF8BE}"/>
              </a:ext>
            </a:extLst>
          </p:cNvPr>
          <p:cNvSpPr txBox="1"/>
          <p:nvPr/>
        </p:nvSpPr>
        <p:spPr>
          <a:xfrm>
            <a:off x="507564" y="4249764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BCDBF">
                    <a:alpha val="0"/>
                  </a:srgbClr>
                </a:solidFill>
                <a:latin typeface="IBM Plex Mono" panose="020B0509050203000203" pitchFamily="49" charset="77"/>
              </a:rPr>
              <a:t>Records all the information and dependencies required to build an environment.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DAD4AD-7993-C8A7-2794-B314AE6E7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057962">
            <a:off x="1313228" y="1750988"/>
            <a:ext cx="2736030" cy="3869134"/>
          </a:xfrm>
          <a:prstGeom prst="rect">
            <a:avLst/>
          </a:prstGeom>
          <a:solidFill>
            <a:srgbClr val="F7FAFE"/>
          </a:solidFill>
          <a:effectLst>
            <a:outerShdw blurRad="195703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936D2A-A0F4-8E42-4506-B775E9DAB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05414">
            <a:off x="1530685" y="1517561"/>
            <a:ext cx="2736031" cy="3869134"/>
          </a:xfrm>
          <a:prstGeom prst="rect">
            <a:avLst/>
          </a:prstGeom>
          <a:solidFill>
            <a:srgbClr val="F7FAFE"/>
          </a:solidFill>
          <a:effectLst>
            <a:outerShdw blurRad="195703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B5D498-E60C-7489-9744-4B2F9BAF4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05644">
            <a:off x="1530684" y="1450450"/>
            <a:ext cx="2736031" cy="3869134"/>
          </a:xfrm>
          <a:prstGeom prst="rect">
            <a:avLst/>
          </a:prstGeom>
          <a:solidFill>
            <a:srgbClr val="F7FAFE"/>
          </a:solidFill>
          <a:effectLst>
            <a:outerShdw blurRad="195703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2A1B2B-7322-BEE8-F7DF-CB13E0A001DB}"/>
              </a:ext>
            </a:extLst>
          </p:cNvPr>
          <p:cNvSpPr txBox="1"/>
          <p:nvPr/>
        </p:nvSpPr>
        <p:spPr>
          <a:xfrm>
            <a:off x="7969548" y="5906615"/>
            <a:ext cx="632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BCDBF"/>
                </a:solidFill>
                <a:latin typeface="IBM Plex Mono" panose="020B0509050203000203" pitchFamily="49" charset="77"/>
              </a:rPr>
              <a:t>10.1186/s12859-024-05695-9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C51D7-0A92-BFFA-F2CF-A449BE39D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F34EB0-6E88-D1B5-6328-2B6A52CDC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52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61CB37F-F661-0387-72FC-E7156A015563}"/>
              </a:ext>
            </a:extLst>
          </p:cNvPr>
          <p:cNvSpPr txBox="1"/>
          <p:nvPr/>
        </p:nvSpPr>
        <p:spPr>
          <a:xfrm>
            <a:off x="9439201" y="428024"/>
            <a:ext cx="22509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Credo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88F3F3-2183-D820-8BFD-1821BAFDAFB9}"/>
              </a:ext>
            </a:extLst>
          </p:cNvPr>
          <p:cNvSpPr txBox="1"/>
          <p:nvPr/>
        </p:nvSpPr>
        <p:spPr>
          <a:xfrm>
            <a:off x="471939" y="2264916"/>
            <a:ext cx="12009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DBCDBF"/>
                </a:solidFill>
                <a:latin typeface="IBM Plex Mono" panose="020B0509050203000203" pitchFamily="49" charset="77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A54E00-232A-FE35-6A25-0F7E7DA4BA49}"/>
              </a:ext>
            </a:extLst>
          </p:cNvPr>
          <p:cNvSpPr txBox="1"/>
          <p:nvPr/>
        </p:nvSpPr>
        <p:spPr>
          <a:xfrm>
            <a:off x="507564" y="334587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BCDBF"/>
                </a:solidFill>
                <a:latin typeface="IBM Plex Mono" panose="020B0509050203000203" pitchFamily="49" charset="77"/>
              </a:rPr>
              <a:t>Records all the information and dependencies required to build an environment.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FACDCB-07D6-B863-63A6-8EE2D39EADC0}"/>
              </a:ext>
            </a:extLst>
          </p:cNvPr>
          <p:cNvSpPr txBox="1"/>
          <p:nvPr/>
        </p:nvSpPr>
        <p:spPr>
          <a:xfrm>
            <a:off x="466685" y="4098969"/>
            <a:ext cx="12009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DBCDBF">
                    <a:alpha val="0"/>
                  </a:srgbClr>
                </a:solidFill>
                <a:latin typeface="IBM Plex Mono" panose="020B0509050203000203" pitchFamily="49" charset="77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40D1C-17A2-AAE4-DE8B-F0E3AB54B087}"/>
              </a:ext>
            </a:extLst>
          </p:cNvPr>
          <p:cNvSpPr txBox="1"/>
          <p:nvPr/>
        </p:nvSpPr>
        <p:spPr>
          <a:xfrm>
            <a:off x="502310" y="517993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BCDBF">
                    <a:alpha val="0"/>
                  </a:srgbClr>
                </a:solidFill>
                <a:latin typeface="IBM Plex Mono" panose="020B0509050203000203" pitchFamily="49" charset="77"/>
              </a:rPr>
              <a:t>Resolves the dependency tree across various package managers.</a:t>
            </a:r>
          </a:p>
          <a:p>
            <a:r>
              <a:rPr lang="en-US" dirty="0">
                <a:solidFill>
                  <a:srgbClr val="DBCDBF">
                    <a:alpha val="0"/>
                  </a:srgbClr>
                </a:solidFill>
                <a:latin typeface="IBM Plex Mono" panose="020B0509050203000203" pitchFamily="49" charset="77"/>
              </a:rPr>
              <a:t>With some “intelligence”.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88472-66D4-A768-F1B5-52334ACBB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92982">
            <a:off x="-5515980" y="1610942"/>
            <a:ext cx="2736030" cy="3869134"/>
          </a:xfrm>
          <a:prstGeom prst="rect">
            <a:avLst/>
          </a:prstGeom>
          <a:solidFill>
            <a:srgbClr val="F7FAFE"/>
          </a:solidFill>
          <a:effectLst>
            <a:outerShdw blurRad="195703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8D1313-3E87-4D59-EE18-B15C2ECC3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660877">
            <a:off x="-3185412" y="-3935314"/>
            <a:ext cx="2736031" cy="3869134"/>
          </a:xfrm>
          <a:prstGeom prst="rect">
            <a:avLst/>
          </a:prstGeom>
          <a:solidFill>
            <a:srgbClr val="F7FAFE"/>
          </a:solidFill>
          <a:effectLst>
            <a:outerShdw blurRad="195703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B2C2FC-B813-2DF5-82DD-98D1B43C63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05644">
            <a:off x="-901330" y="7696463"/>
            <a:ext cx="2736031" cy="3869134"/>
          </a:xfrm>
          <a:prstGeom prst="rect">
            <a:avLst/>
          </a:prstGeom>
          <a:solidFill>
            <a:srgbClr val="F7FAFE"/>
          </a:solidFill>
          <a:effectLst>
            <a:outerShdw blurRad="195703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DE11E0C-D361-A9CF-06CF-270BD0EEC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75433DE-288D-5876-9530-4FC30C28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37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39C15E-9F5E-DF7B-A728-DA83228FD5B2}"/>
              </a:ext>
            </a:extLst>
          </p:cNvPr>
          <p:cNvSpPr txBox="1"/>
          <p:nvPr/>
        </p:nvSpPr>
        <p:spPr>
          <a:xfrm>
            <a:off x="452725" y="3695027"/>
            <a:ext cx="809228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Quick look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D8C14-178F-4224-39CA-3CB664F194D2}"/>
              </a:ext>
            </a:extLst>
          </p:cNvPr>
          <p:cNvSpPr txBox="1"/>
          <p:nvPr/>
        </p:nvSpPr>
        <p:spPr>
          <a:xfrm>
            <a:off x="471939" y="7116316"/>
            <a:ext cx="4899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7523C"/>
                </a:solidFill>
                <a:latin typeface="IBM Plex Mono" panose="020B0509050203000203" pitchFamily="49" charset="77"/>
              </a:rPr>
              <a:t>Are dependencies</a:t>
            </a:r>
          </a:p>
          <a:p>
            <a:r>
              <a:rPr lang="en-US" sz="3600" i="1" dirty="0">
                <a:solidFill>
                  <a:srgbClr val="67523C"/>
                </a:solidFill>
                <a:latin typeface="IBM Plex Mono" panose="020B0509050203000203" pitchFamily="49" charset="77"/>
              </a:rPr>
              <a:t>really</a:t>
            </a:r>
            <a:r>
              <a:rPr lang="en-US" sz="3600" dirty="0">
                <a:solidFill>
                  <a:srgbClr val="67523C"/>
                </a:solidFill>
                <a:latin typeface="IBM Plex Mono" panose="020B0509050203000203" pitchFamily="49" charset="77"/>
              </a:rPr>
              <a:t> important?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C176A9-B956-8085-E46B-F171CB6F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67523C"/>
                </a:solidFill>
              </a:rPr>
              <a:t>Eliseo Martelli @ </a:t>
            </a:r>
            <a:r>
              <a:rPr lang="en-US" dirty="0" err="1">
                <a:solidFill>
                  <a:srgbClr val="67523C"/>
                </a:solidFill>
              </a:rPr>
              <a:t>Università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degli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Studi</a:t>
            </a:r>
            <a:r>
              <a:rPr lang="en-US" dirty="0">
                <a:solidFill>
                  <a:srgbClr val="67523C"/>
                </a:solidFill>
              </a:rPr>
              <a:t> di Torino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0147F-017C-169A-AEE6-EA0C16EB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>
                <a:solidFill>
                  <a:srgbClr val="67523C"/>
                </a:solidFill>
              </a:rPr>
              <a:t>2</a:t>
            </a:fld>
            <a:endParaRPr lang="en-US">
              <a:solidFill>
                <a:srgbClr val="6752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077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52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A9EAD-085C-ED61-6599-4E457C276B43}"/>
              </a:ext>
            </a:extLst>
          </p:cNvPr>
          <p:cNvSpPr txBox="1"/>
          <p:nvPr/>
        </p:nvSpPr>
        <p:spPr>
          <a:xfrm>
            <a:off x="471939" y="2264916"/>
            <a:ext cx="12009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DBCDBF"/>
                </a:solidFill>
                <a:latin typeface="IBM Plex Mono" panose="020B0509050203000203" pitchFamily="49" charset="7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5C0B5-038B-CFFE-EFAB-79A7B67F2BD4}"/>
              </a:ext>
            </a:extLst>
          </p:cNvPr>
          <p:cNvSpPr txBox="1"/>
          <p:nvPr/>
        </p:nvSpPr>
        <p:spPr>
          <a:xfrm>
            <a:off x="507564" y="334587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BCDBF"/>
                </a:solidFill>
                <a:latin typeface="IBM Plex Mono" panose="020B0509050203000203" pitchFamily="49" charset="77"/>
              </a:rPr>
              <a:t>Resolves the dependency tree across various package managers.</a:t>
            </a:r>
          </a:p>
          <a:p>
            <a:r>
              <a:rPr lang="en-US" dirty="0">
                <a:solidFill>
                  <a:srgbClr val="DBCDBF"/>
                </a:solidFill>
                <a:latin typeface="IBM Plex Mono" panose="020B0509050203000203" pitchFamily="49" charset="77"/>
              </a:rPr>
              <a:t>With some “intelligence”.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A21CDF-A22C-6FAC-C19E-FE4BE95AFD60}"/>
              </a:ext>
            </a:extLst>
          </p:cNvPr>
          <p:cNvSpPr txBox="1"/>
          <p:nvPr/>
        </p:nvSpPr>
        <p:spPr>
          <a:xfrm>
            <a:off x="466686" y="4109484"/>
            <a:ext cx="12009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DBCDBF">
                    <a:alpha val="0"/>
                  </a:srgbClr>
                </a:solidFill>
                <a:latin typeface="IBM Plex Mono" panose="020B0509050203000203" pitchFamily="49" charset="77"/>
              </a:rPr>
              <a:t>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685B37-76CE-B0AA-7D73-88751BF134D8}"/>
              </a:ext>
            </a:extLst>
          </p:cNvPr>
          <p:cNvSpPr txBox="1"/>
          <p:nvPr/>
        </p:nvSpPr>
        <p:spPr>
          <a:xfrm>
            <a:off x="502311" y="5190445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BCDBF">
                    <a:alpha val="0"/>
                  </a:srgbClr>
                </a:solidFill>
                <a:latin typeface="IBM Plex Mono" panose="020B0509050203000203" pitchFamily="49" charset="77"/>
              </a:rPr>
              <a:t>Tests every change before applying it to the environment to ensure feasibility.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43D43-57C4-29B2-7542-FE8BAB5428DC}"/>
              </a:ext>
            </a:extLst>
          </p:cNvPr>
          <p:cNvSpPr txBox="1"/>
          <p:nvPr/>
        </p:nvSpPr>
        <p:spPr>
          <a:xfrm>
            <a:off x="9439201" y="428024"/>
            <a:ext cx="22509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Credo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FC630-F8CC-89F1-9F3B-393CC366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BD279-99F3-103A-0F3E-2A801141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06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52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471DC4-EA1A-81C8-75CE-625C2F28CF00}"/>
              </a:ext>
            </a:extLst>
          </p:cNvPr>
          <p:cNvSpPr txBox="1"/>
          <p:nvPr/>
        </p:nvSpPr>
        <p:spPr>
          <a:xfrm>
            <a:off x="471939" y="2264916"/>
            <a:ext cx="12009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DBCDBF"/>
                </a:solidFill>
                <a:latin typeface="IBM Plex Mono" panose="020B0509050203000203" pitchFamily="49" charset="7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746DBD-3075-C1F4-747F-2F25E0EE2039}"/>
              </a:ext>
            </a:extLst>
          </p:cNvPr>
          <p:cNvSpPr txBox="1"/>
          <p:nvPr/>
        </p:nvSpPr>
        <p:spPr>
          <a:xfrm>
            <a:off x="507564" y="334587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BCDBF"/>
                </a:solidFill>
                <a:latin typeface="IBM Plex Mono" panose="020B0509050203000203" pitchFamily="49" charset="77"/>
              </a:rPr>
              <a:t>Tests every change before applying it to the environment to ensure feasibility.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F34F3-D406-34C8-0B6A-0350D25D6814}"/>
              </a:ext>
            </a:extLst>
          </p:cNvPr>
          <p:cNvSpPr txBox="1"/>
          <p:nvPr/>
        </p:nvSpPr>
        <p:spPr>
          <a:xfrm>
            <a:off x="9439201" y="428024"/>
            <a:ext cx="22509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Credo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193E03-5D90-12CF-CDFD-425DD32882D8}"/>
              </a:ext>
            </a:extLst>
          </p:cNvPr>
          <p:cNvSpPr txBox="1"/>
          <p:nvPr/>
        </p:nvSpPr>
        <p:spPr>
          <a:xfrm>
            <a:off x="12063163" y="428023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D319F-F024-1B67-ABDD-3D5C2F4B6729}"/>
              </a:ext>
            </a:extLst>
          </p:cNvPr>
          <p:cNvSpPr txBox="1"/>
          <p:nvPr/>
        </p:nvSpPr>
        <p:spPr>
          <a:xfrm>
            <a:off x="12504830" y="428023"/>
            <a:ext cx="4184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Intelligence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F7C17-485F-E0B4-BAD0-5AD71829F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324F5-9D3A-C059-54D5-4986DF21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09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52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61CB37F-F661-0387-72FC-E7156A015563}"/>
              </a:ext>
            </a:extLst>
          </p:cNvPr>
          <p:cNvSpPr txBox="1"/>
          <p:nvPr/>
        </p:nvSpPr>
        <p:spPr>
          <a:xfrm>
            <a:off x="5019601" y="428024"/>
            <a:ext cx="22509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Credo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501A9-29FA-A195-8B53-D7420F1CDFAA}"/>
              </a:ext>
            </a:extLst>
          </p:cNvPr>
          <p:cNvSpPr txBox="1"/>
          <p:nvPr/>
        </p:nvSpPr>
        <p:spPr>
          <a:xfrm>
            <a:off x="7101701" y="428023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6E2C3-1CC5-2D38-8714-C79AB40E7211}"/>
              </a:ext>
            </a:extLst>
          </p:cNvPr>
          <p:cNvSpPr txBox="1"/>
          <p:nvPr/>
        </p:nvSpPr>
        <p:spPr>
          <a:xfrm>
            <a:off x="7543368" y="428023"/>
            <a:ext cx="4184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Intelligence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900CE0-B875-013C-3A36-6E9E192DBA42}"/>
              </a:ext>
            </a:extLst>
          </p:cNvPr>
          <p:cNvSpPr txBox="1"/>
          <p:nvPr/>
        </p:nvSpPr>
        <p:spPr>
          <a:xfrm>
            <a:off x="507564" y="244176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BCDBF"/>
                </a:solidFill>
                <a:latin typeface="IBM Plex Mono" panose="020B0509050203000203" pitchFamily="49" charset="77"/>
              </a:rPr>
              <a:t>Not every installable package</a:t>
            </a:r>
          </a:p>
          <a:p>
            <a:r>
              <a:rPr lang="en-US" dirty="0">
                <a:solidFill>
                  <a:srgbClr val="DBCDBF"/>
                </a:solidFill>
                <a:latin typeface="IBM Plex Mono" panose="020B0509050203000203" pitchFamily="49" charset="77"/>
              </a:rPr>
              <a:t>is a </a:t>
            </a:r>
            <a:r>
              <a:rPr lang="en-US" i="1" dirty="0">
                <a:solidFill>
                  <a:srgbClr val="DBCDBF"/>
                </a:solidFill>
                <a:latin typeface="IBM Plex Mono" panose="020B0509050203000203" pitchFamily="49" charset="77"/>
              </a:rPr>
              <a:t>good citizen.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C8C54-8CAE-6870-BC87-6FBA42E25F13}"/>
              </a:ext>
            </a:extLst>
          </p:cNvPr>
          <p:cNvSpPr txBox="1"/>
          <p:nvPr/>
        </p:nvSpPr>
        <p:spPr>
          <a:xfrm>
            <a:off x="507564" y="335188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BCDBF">
                    <a:alpha val="20000"/>
                  </a:srgbClr>
                </a:solidFill>
                <a:latin typeface="IBM Plex Mono" panose="020B0509050203000203" pitchFamily="49" charset="77"/>
              </a:rPr>
              <a:t>Sometimes dependencies are implicit.</a:t>
            </a:r>
            <a:endParaRPr lang="en-US" i="1" dirty="0">
              <a:solidFill>
                <a:srgbClr val="DBCDBF">
                  <a:alpha val="20000"/>
                </a:srgbClr>
              </a:solidFill>
              <a:latin typeface="IBM Plex Mono" panose="020B0509050203000203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D6CC0-C104-0DB4-CA77-D0047BC00BC7}"/>
              </a:ext>
            </a:extLst>
          </p:cNvPr>
          <p:cNvSpPr txBox="1"/>
          <p:nvPr/>
        </p:nvSpPr>
        <p:spPr>
          <a:xfrm>
            <a:off x="507564" y="426200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BCDBF">
                    <a:alpha val="20000"/>
                  </a:srgbClr>
                </a:solidFill>
                <a:latin typeface="IBM Plex Mono" panose="020B0509050203000203" pitchFamily="49" charset="77"/>
              </a:rPr>
              <a:t>How can we provide a unified user experience?</a:t>
            </a:r>
            <a:endParaRPr lang="en-US" i="1" dirty="0">
              <a:solidFill>
                <a:srgbClr val="DBCDBF">
                  <a:alpha val="20000"/>
                </a:srgbClr>
              </a:solidFill>
              <a:latin typeface="IBM Plex Mono" panose="020B0509050203000203" pitchFamily="49" charset="77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6CD798-8DB1-535C-4E23-214E7D3B2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97AE8D-E8C1-BB00-23C1-56650C29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0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52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61CB37F-F661-0387-72FC-E7156A015563}"/>
              </a:ext>
            </a:extLst>
          </p:cNvPr>
          <p:cNvSpPr txBox="1"/>
          <p:nvPr/>
        </p:nvSpPr>
        <p:spPr>
          <a:xfrm>
            <a:off x="5019601" y="428024"/>
            <a:ext cx="22509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Credo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501A9-29FA-A195-8B53-D7420F1CDFAA}"/>
              </a:ext>
            </a:extLst>
          </p:cNvPr>
          <p:cNvSpPr txBox="1"/>
          <p:nvPr/>
        </p:nvSpPr>
        <p:spPr>
          <a:xfrm>
            <a:off x="7101701" y="428023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6E2C3-1CC5-2D38-8714-C79AB40E7211}"/>
              </a:ext>
            </a:extLst>
          </p:cNvPr>
          <p:cNvSpPr txBox="1"/>
          <p:nvPr/>
        </p:nvSpPr>
        <p:spPr>
          <a:xfrm>
            <a:off x="7543368" y="428023"/>
            <a:ext cx="4184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Intelligence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900CE0-B875-013C-3A36-6E9E192DBA42}"/>
              </a:ext>
            </a:extLst>
          </p:cNvPr>
          <p:cNvSpPr txBox="1"/>
          <p:nvPr/>
        </p:nvSpPr>
        <p:spPr>
          <a:xfrm>
            <a:off x="507564" y="244176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BCDBF">
                    <a:alpha val="20000"/>
                  </a:srgbClr>
                </a:solidFill>
                <a:latin typeface="IBM Plex Mono" panose="020B0509050203000203" pitchFamily="49" charset="77"/>
              </a:rPr>
              <a:t>Not every installable package</a:t>
            </a:r>
          </a:p>
          <a:p>
            <a:r>
              <a:rPr lang="en-US" dirty="0">
                <a:solidFill>
                  <a:srgbClr val="DBCDBF">
                    <a:alpha val="20000"/>
                  </a:srgbClr>
                </a:solidFill>
                <a:latin typeface="IBM Plex Mono" panose="020B0509050203000203" pitchFamily="49" charset="77"/>
              </a:rPr>
              <a:t>is a </a:t>
            </a:r>
            <a:r>
              <a:rPr lang="en-US" i="1" dirty="0">
                <a:solidFill>
                  <a:srgbClr val="DBCDBF">
                    <a:alpha val="20000"/>
                  </a:srgbClr>
                </a:solidFill>
                <a:latin typeface="IBM Plex Mono" panose="020B0509050203000203" pitchFamily="49" charset="77"/>
              </a:rPr>
              <a:t>good citizen.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C8C54-8CAE-6870-BC87-6FBA42E25F13}"/>
              </a:ext>
            </a:extLst>
          </p:cNvPr>
          <p:cNvSpPr txBox="1"/>
          <p:nvPr/>
        </p:nvSpPr>
        <p:spPr>
          <a:xfrm>
            <a:off x="507564" y="335188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BCDBF"/>
                </a:solidFill>
                <a:latin typeface="IBM Plex Mono" panose="020B0509050203000203" pitchFamily="49" charset="77"/>
              </a:rPr>
              <a:t>Sometimes dependencies are implicit.</a:t>
            </a:r>
            <a:endParaRPr lang="en-US" i="1" dirty="0">
              <a:solidFill>
                <a:srgbClr val="DBCDBF"/>
              </a:solidFill>
              <a:latin typeface="IBM Plex Mono" panose="020B0509050203000203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D6CC0-C104-0DB4-CA77-D0047BC00BC7}"/>
              </a:ext>
            </a:extLst>
          </p:cNvPr>
          <p:cNvSpPr txBox="1"/>
          <p:nvPr/>
        </p:nvSpPr>
        <p:spPr>
          <a:xfrm>
            <a:off x="507564" y="426200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BCDBF">
                    <a:alpha val="20000"/>
                  </a:srgbClr>
                </a:solidFill>
                <a:latin typeface="IBM Plex Mono" panose="020B0509050203000203" pitchFamily="49" charset="77"/>
              </a:rPr>
              <a:t>How can we provide a unified user experience?</a:t>
            </a:r>
            <a:endParaRPr lang="en-US" i="1" dirty="0">
              <a:solidFill>
                <a:srgbClr val="DBCDBF">
                  <a:alpha val="20000"/>
                </a:srgbClr>
              </a:solidFill>
              <a:latin typeface="IBM Plex Mono" panose="020B0509050203000203" pitchFamily="49" charset="77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34064-7D2E-3BBB-2D0E-23A78B1C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6AB8A0-36E7-C4B4-8F9D-FF271D50A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49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52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61CB37F-F661-0387-72FC-E7156A015563}"/>
              </a:ext>
            </a:extLst>
          </p:cNvPr>
          <p:cNvSpPr txBox="1"/>
          <p:nvPr/>
        </p:nvSpPr>
        <p:spPr>
          <a:xfrm>
            <a:off x="5019601" y="428024"/>
            <a:ext cx="22509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Credo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501A9-29FA-A195-8B53-D7420F1CDFAA}"/>
              </a:ext>
            </a:extLst>
          </p:cNvPr>
          <p:cNvSpPr txBox="1"/>
          <p:nvPr/>
        </p:nvSpPr>
        <p:spPr>
          <a:xfrm>
            <a:off x="7101701" y="428023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6E2C3-1CC5-2D38-8714-C79AB40E7211}"/>
              </a:ext>
            </a:extLst>
          </p:cNvPr>
          <p:cNvSpPr txBox="1"/>
          <p:nvPr/>
        </p:nvSpPr>
        <p:spPr>
          <a:xfrm>
            <a:off x="7543368" y="428023"/>
            <a:ext cx="4184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Intelligence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900CE0-B875-013C-3A36-6E9E192DBA42}"/>
              </a:ext>
            </a:extLst>
          </p:cNvPr>
          <p:cNvSpPr txBox="1"/>
          <p:nvPr/>
        </p:nvSpPr>
        <p:spPr>
          <a:xfrm>
            <a:off x="507564" y="244176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BCDBF">
                    <a:alpha val="20000"/>
                  </a:srgbClr>
                </a:solidFill>
                <a:latin typeface="IBM Plex Mono" panose="020B0509050203000203" pitchFamily="49" charset="77"/>
              </a:rPr>
              <a:t>Not every installable package</a:t>
            </a:r>
          </a:p>
          <a:p>
            <a:r>
              <a:rPr lang="en-US" dirty="0">
                <a:solidFill>
                  <a:srgbClr val="DBCDBF">
                    <a:alpha val="20000"/>
                  </a:srgbClr>
                </a:solidFill>
                <a:latin typeface="IBM Plex Mono" panose="020B0509050203000203" pitchFamily="49" charset="77"/>
              </a:rPr>
              <a:t>is a </a:t>
            </a:r>
            <a:r>
              <a:rPr lang="en-US" i="1" dirty="0">
                <a:solidFill>
                  <a:srgbClr val="DBCDBF">
                    <a:alpha val="20000"/>
                  </a:srgbClr>
                </a:solidFill>
                <a:latin typeface="IBM Plex Mono" panose="020B0509050203000203" pitchFamily="49" charset="77"/>
              </a:rPr>
              <a:t>good citizen.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C8C54-8CAE-6870-BC87-6FBA42E25F13}"/>
              </a:ext>
            </a:extLst>
          </p:cNvPr>
          <p:cNvSpPr txBox="1"/>
          <p:nvPr/>
        </p:nvSpPr>
        <p:spPr>
          <a:xfrm>
            <a:off x="507564" y="335188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BCDBF">
                    <a:alpha val="20000"/>
                  </a:srgbClr>
                </a:solidFill>
                <a:latin typeface="IBM Plex Mono" panose="020B0509050203000203" pitchFamily="49" charset="77"/>
              </a:rPr>
              <a:t>Sometimes dependencies are implicit.</a:t>
            </a:r>
            <a:endParaRPr lang="en-US" i="1" dirty="0">
              <a:solidFill>
                <a:srgbClr val="DBCDBF">
                  <a:alpha val="20000"/>
                </a:srgbClr>
              </a:solidFill>
              <a:latin typeface="IBM Plex Mono" panose="020B0509050203000203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D6CC0-C104-0DB4-CA77-D0047BC00BC7}"/>
              </a:ext>
            </a:extLst>
          </p:cNvPr>
          <p:cNvSpPr txBox="1"/>
          <p:nvPr/>
        </p:nvSpPr>
        <p:spPr>
          <a:xfrm>
            <a:off x="507564" y="426200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BCDBF"/>
                </a:solidFill>
                <a:latin typeface="IBM Plex Mono" panose="020B0509050203000203" pitchFamily="49" charset="77"/>
              </a:rPr>
              <a:t>How can we provide a unified user experience?</a:t>
            </a:r>
            <a:endParaRPr lang="en-US" i="1" dirty="0">
              <a:solidFill>
                <a:srgbClr val="DBCDBF"/>
              </a:solidFill>
              <a:latin typeface="IBM Plex Mono" panose="020B0509050203000203" pitchFamily="49" charset="77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AF7E7-804E-A733-9E47-9E2DB727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FD41A-8E48-555E-340D-16D91EA06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95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52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61CB37F-F661-0387-72FC-E7156A015563}"/>
              </a:ext>
            </a:extLst>
          </p:cNvPr>
          <p:cNvSpPr txBox="1"/>
          <p:nvPr/>
        </p:nvSpPr>
        <p:spPr>
          <a:xfrm>
            <a:off x="5019601" y="428024"/>
            <a:ext cx="22509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Credo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501A9-29FA-A195-8B53-D7420F1CDFAA}"/>
              </a:ext>
            </a:extLst>
          </p:cNvPr>
          <p:cNvSpPr txBox="1"/>
          <p:nvPr/>
        </p:nvSpPr>
        <p:spPr>
          <a:xfrm>
            <a:off x="7101701" y="428023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6E2C3-1CC5-2D38-8714-C79AB40E7211}"/>
              </a:ext>
            </a:extLst>
          </p:cNvPr>
          <p:cNvSpPr txBox="1"/>
          <p:nvPr/>
        </p:nvSpPr>
        <p:spPr>
          <a:xfrm>
            <a:off x="7543368" y="428023"/>
            <a:ext cx="4184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Intelligence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4EC2F-C400-1B25-4DD7-A2D3B3D939DB}"/>
              </a:ext>
            </a:extLst>
          </p:cNvPr>
          <p:cNvSpPr txBox="1"/>
          <p:nvPr/>
        </p:nvSpPr>
        <p:spPr>
          <a:xfrm>
            <a:off x="507564" y="3116778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BCDBF"/>
                </a:solidFill>
                <a:latin typeface="IBM Plex Mono" panose="020B0509050203000203" pitchFamily="49" charset="77"/>
              </a:rPr>
              <a:t>How can we provide a unified user experience?</a:t>
            </a:r>
            <a:endParaRPr lang="en-US" i="1" dirty="0">
              <a:solidFill>
                <a:srgbClr val="DBCDBF"/>
              </a:solidFill>
              <a:latin typeface="IBM Plex Mono" panose="020B0509050203000203" pitchFamily="49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666D0B-04DB-FE79-7373-097F35525816}"/>
              </a:ext>
            </a:extLst>
          </p:cNvPr>
          <p:cNvSpPr txBox="1"/>
          <p:nvPr/>
        </p:nvSpPr>
        <p:spPr>
          <a:xfrm>
            <a:off x="5996072" y="2653398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DBCDBF"/>
                </a:solidFill>
                <a:latin typeface="IBM Plex Mono" panose="020B0509050203000203" pitchFamily="49" charset="77"/>
              </a:rPr>
              <a:t>Static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69A6B-B36F-BB4A-2F26-355C0235C57F}"/>
              </a:ext>
            </a:extLst>
          </p:cNvPr>
          <p:cNvSpPr txBox="1"/>
          <p:nvPr/>
        </p:nvSpPr>
        <p:spPr>
          <a:xfrm>
            <a:off x="7184855" y="3067606"/>
            <a:ext cx="4572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600" b="1" dirty="0">
                <a:solidFill>
                  <a:srgbClr val="DBCDBF">
                    <a:alpha val="20000"/>
                  </a:srgbClr>
                </a:solidFill>
                <a:latin typeface="IBM Plex Mono" panose="020B0509050203000203" pitchFamily="49" charset="77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6FAA1-EA6B-DE20-E1CD-1F84E06FA861}"/>
              </a:ext>
            </a:extLst>
          </p:cNvPr>
          <p:cNvSpPr txBox="1"/>
          <p:nvPr/>
        </p:nvSpPr>
        <p:spPr>
          <a:xfrm>
            <a:off x="9507431" y="3067606"/>
            <a:ext cx="4572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600" b="1" dirty="0">
                <a:solidFill>
                  <a:srgbClr val="DBCDBF">
                    <a:alpha val="20000"/>
                  </a:srgbClr>
                </a:solidFill>
                <a:latin typeface="IBM Plex Mono" panose="020B0509050203000203" pitchFamily="49" charset="77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2C9990-12F3-DAC3-8DC4-D223A48636F4}"/>
              </a:ext>
            </a:extLst>
          </p:cNvPr>
          <p:cNvSpPr txBox="1"/>
          <p:nvPr/>
        </p:nvSpPr>
        <p:spPr>
          <a:xfrm>
            <a:off x="5993982" y="3345877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BCDBF"/>
                </a:solidFill>
                <a:latin typeface="IBM Plex Mono" panose="020B0509050203000203" pitchFamily="49" charset="77"/>
              </a:rPr>
              <a:t>Deep inspection of packages before the installation.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A46A96-EC41-ACF4-DF12-F471DAFA5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0A1007-4FC1-0BB8-4513-426A6381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8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52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61CB37F-F661-0387-72FC-E7156A015563}"/>
              </a:ext>
            </a:extLst>
          </p:cNvPr>
          <p:cNvSpPr txBox="1"/>
          <p:nvPr/>
        </p:nvSpPr>
        <p:spPr>
          <a:xfrm>
            <a:off x="5019601" y="428024"/>
            <a:ext cx="22509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Credo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501A9-29FA-A195-8B53-D7420F1CDFAA}"/>
              </a:ext>
            </a:extLst>
          </p:cNvPr>
          <p:cNvSpPr txBox="1"/>
          <p:nvPr/>
        </p:nvSpPr>
        <p:spPr>
          <a:xfrm>
            <a:off x="7101701" y="428023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6E2C3-1CC5-2D38-8714-C79AB40E7211}"/>
              </a:ext>
            </a:extLst>
          </p:cNvPr>
          <p:cNvSpPr txBox="1"/>
          <p:nvPr/>
        </p:nvSpPr>
        <p:spPr>
          <a:xfrm>
            <a:off x="7543368" y="428023"/>
            <a:ext cx="4184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Intelligence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4EC2F-C400-1B25-4DD7-A2D3B3D939DB}"/>
              </a:ext>
            </a:extLst>
          </p:cNvPr>
          <p:cNvSpPr txBox="1"/>
          <p:nvPr/>
        </p:nvSpPr>
        <p:spPr>
          <a:xfrm>
            <a:off x="507564" y="3116778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BCDBF"/>
                </a:solidFill>
                <a:latin typeface="IBM Plex Mono" panose="020B0509050203000203" pitchFamily="49" charset="77"/>
              </a:rPr>
              <a:t>How can we provide a unified user experience?</a:t>
            </a:r>
            <a:endParaRPr lang="en-US" i="1" dirty="0">
              <a:solidFill>
                <a:srgbClr val="DBCDBF"/>
              </a:solidFill>
              <a:latin typeface="IBM Plex Mono" panose="020B0509050203000203" pitchFamily="49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666D0B-04DB-FE79-7373-097F35525816}"/>
              </a:ext>
            </a:extLst>
          </p:cNvPr>
          <p:cNvSpPr txBox="1"/>
          <p:nvPr/>
        </p:nvSpPr>
        <p:spPr>
          <a:xfrm>
            <a:off x="5986928" y="2663023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DBCDBF"/>
                </a:solidFill>
                <a:latin typeface="IBM Plex Mono" panose="020B0509050203000203" pitchFamily="49" charset="77"/>
              </a:rPr>
              <a:t>Dynamic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5032C-F70E-064D-75D7-B72D89329D39}"/>
              </a:ext>
            </a:extLst>
          </p:cNvPr>
          <p:cNvSpPr txBox="1"/>
          <p:nvPr/>
        </p:nvSpPr>
        <p:spPr>
          <a:xfrm>
            <a:off x="7258007" y="3067606"/>
            <a:ext cx="4572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600" b="1" dirty="0">
                <a:solidFill>
                  <a:srgbClr val="DBCDBF">
                    <a:alpha val="20000"/>
                  </a:srgbClr>
                </a:solidFill>
                <a:latin typeface="IBM Plex Mono" panose="020B0509050203000203" pitchFamily="49" charset="77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DB56C-8877-8343-859F-EB0563870408}"/>
              </a:ext>
            </a:extLst>
          </p:cNvPr>
          <p:cNvSpPr txBox="1"/>
          <p:nvPr/>
        </p:nvSpPr>
        <p:spPr>
          <a:xfrm>
            <a:off x="9668975" y="3018838"/>
            <a:ext cx="4572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600" b="1" dirty="0">
                <a:solidFill>
                  <a:srgbClr val="DBCDBF">
                    <a:alpha val="20000"/>
                  </a:srgbClr>
                </a:solidFill>
                <a:latin typeface="IBM Plex Mono" panose="020B0509050203000203" pitchFamily="49" charset="77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854755-AFFE-38D1-7188-CBFB27458987}"/>
              </a:ext>
            </a:extLst>
          </p:cNvPr>
          <p:cNvSpPr txBox="1"/>
          <p:nvPr/>
        </p:nvSpPr>
        <p:spPr>
          <a:xfrm>
            <a:off x="5993982" y="3345877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BCDBF"/>
                </a:solidFill>
                <a:latin typeface="IBM Plex Mono" panose="020B0509050203000203" pitchFamily="49" charset="77"/>
              </a:rPr>
              <a:t>Install log inspection during the testing phase.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27C67C-FB92-6421-3E01-76682DC8F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49218F-F505-2FBF-B79E-7C0BF1FE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0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52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61CB37F-F661-0387-72FC-E7156A015563}"/>
              </a:ext>
            </a:extLst>
          </p:cNvPr>
          <p:cNvSpPr txBox="1"/>
          <p:nvPr/>
        </p:nvSpPr>
        <p:spPr>
          <a:xfrm>
            <a:off x="5019601" y="428024"/>
            <a:ext cx="22509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Credo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501A9-29FA-A195-8B53-D7420F1CDFAA}"/>
              </a:ext>
            </a:extLst>
          </p:cNvPr>
          <p:cNvSpPr txBox="1"/>
          <p:nvPr/>
        </p:nvSpPr>
        <p:spPr>
          <a:xfrm>
            <a:off x="7101701" y="428023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6E2C3-1CC5-2D38-8714-C79AB40E7211}"/>
              </a:ext>
            </a:extLst>
          </p:cNvPr>
          <p:cNvSpPr txBox="1"/>
          <p:nvPr/>
        </p:nvSpPr>
        <p:spPr>
          <a:xfrm>
            <a:off x="7543368" y="428023"/>
            <a:ext cx="4184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rgbClr val="DBCDBF"/>
                </a:solidFill>
                <a:latin typeface="Baskervville" pitchFamily="2" charset="0"/>
                <a:ea typeface="Baskerville" panose="02020502070401020303" pitchFamily="18" charset="0"/>
              </a:rPr>
              <a:t>Intelligence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4EC2F-C400-1B25-4DD7-A2D3B3D939DB}"/>
              </a:ext>
            </a:extLst>
          </p:cNvPr>
          <p:cNvSpPr txBox="1"/>
          <p:nvPr/>
        </p:nvSpPr>
        <p:spPr>
          <a:xfrm>
            <a:off x="507564" y="3116778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BCDBF"/>
                </a:solidFill>
                <a:latin typeface="IBM Plex Mono" panose="020B0509050203000203" pitchFamily="49" charset="77"/>
              </a:rPr>
              <a:t>How can we provide a unified user experience?</a:t>
            </a:r>
            <a:endParaRPr lang="en-US" i="1" dirty="0">
              <a:solidFill>
                <a:srgbClr val="DBCDBF"/>
              </a:solidFill>
              <a:latin typeface="IBM Plex Mono" panose="020B0509050203000203" pitchFamily="49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666D0B-04DB-FE79-7373-097F35525816}"/>
              </a:ext>
            </a:extLst>
          </p:cNvPr>
          <p:cNvSpPr txBox="1"/>
          <p:nvPr/>
        </p:nvSpPr>
        <p:spPr>
          <a:xfrm>
            <a:off x="5996072" y="2663026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DBCDBF"/>
                </a:solidFill>
                <a:latin typeface="IBM Plex Mono" panose="020B0509050203000203" pitchFamily="49" charset="77"/>
              </a:rPr>
              <a:t>Global Knowledge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675376-DCEA-FA2F-1103-1A19AEC6B55A}"/>
              </a:ext>
            </a:extLst>
          </p:cNvPr>
          <p:cNvSpPr txBox="1"/>
          <p:nvPr/>
        </p:nvSpPr>
        <p:spPr>
          <a:xfrm>
            <a:off x="7258007" y="3067606"/>
            <a:ext cx="4572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600" b="1" dirty="0">
                <a:solidFill>
                  <a:srgbClr val="DBCDBF">
                    <a:alpha val="20000"/>
                  </a:srgbClr>
                </a:solidFill>
                <a:latin typeface="IBM Plex Mono" panose="020B0509050203000203" pitchFamily="49" charset="7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70E580-014C-1074-3050-39ADEA3935E7}"/>
              </a:ext>
            </a:extLst>
          </p:cNvPr>
          <p:cNvSpPr txBox="1"/>
          <p:nvPr/>
        </p:nvSpPr>
        <p:spPr>
          <a:xfrm>
            <a:off x="5993982" y="3345877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BCDBF"/>
                </a:solidFill>
                <a:latin typeface="IBM Plex Mono" panose="020B0509050203000203" pitchFamily="49" charset="77"/>
              </a:rPr>
              <a:t>Previous knowledge about a package is maintained globally.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F39AB9-E6D3-E3B8-B926-1C8A8D38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63C7B6-CC60-E6C1-24C9-2970B8C0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2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075FAA5-4408-11B5-FCC3-F3F5A6A8E445}"/>
              </a:ext>
            </a:extLst>
          </p:cNvPr>
          <p:cNvSpPr txBox="1"/>
          <p:nvPr/>
        </p:nvSpPr>
        <p:spPr>
          <a:xfrm>
            <a:off x="6472479" y="969644"/>
            <a:ext cx="534473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dirty="0">
                <a:solidFill>
                  <a:srgbClr val="DACDBF"/>
                </a:solidFill>
                <a:latin typeface="Baskervville" pitchFamily="2" charset="0"/>
                <a:ea typeface="Baskerville" panose="02020502070401020303" pitchFamily="18" charset="0"/>
              </a:rPr>
              <a:t>Results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25C354-5703-3EB5-7ABB-565A2E045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Eliseo Martelli @ Università degli Studi di Torino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508F4-E6F6-EFCB-1CB9-FBC8BDC4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4673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075FAA5-4408-11B5-FCC3-F3F5A6A8E445}"/>
              </a:ext>
            </a:extLst>
          </p:cNvPr>
          <p:cNvSpPr txBox="1"/>
          <p:nvPr/>
        </p:nvSpPr>
        <p:spPr>
          <a:xfrm>
            <a:off x="9143805" y="432808"/>
            <a:ext cx="26052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DACDBF"/>
                </a:solidFill>
                <a:latin typeface="Baskervville" pitchFamily="2" charset="0"/>
                <a:ea typeface="Baskerville" panose="02020502070401020303" pitchFamily="18" charset="0"/>
              </a:rPr>
              <a:t>Results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5B55A-C711-EA82-448C-526A3CBE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Eliseo Martelli @ </a:t>
            </a:r>
            <a:r>
              <a:rPr lang="en-US" dirty="0" err="1"/>
              <a:t>Università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di Torino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ABEA4-0A63-7C5D-6110-97004CEAD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C57-6809-7F42-B4DC-7C76E206AFEB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7CDCB-10FC-7F11-551E-4710B64F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732" y="2192084"/>
            <a:ext cx="2339057" cy="2339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93F352-1D5F-1477-3FD3-BD47E57629FF}"/>
              </a:ext>
            </a:extLst>
          </p:cNvPr>
          <p:cNvSpPr txBox="1"/>
          <p:nvPr/>
        </p:nvSpPr>
        <p:spPr>
          <a:xfrm>
            <a:off x="7705589" y="4549104"/>
            <a:ext cx="2467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environment.CREDO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90DB9-5D1D-A0ED-8E7D-1B4E10E85378}"/>
              </a:ext>
            </a:extLst>
          </p:cNvPr>
          <p:cNvSpPr txBox="1"/>
          <p:nvPr/>
        </p:nvSpPr>
        <p:spPr>
          <a:xfrm>
            <a:off x="506776" y="2332952"/>
            <a:ext cx="458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BCDBF"/>
                </a:solidFill>
                <a:latin typeface="IBM Plex Mono" panose="020B0509050203000203" pitchFamily="49" charset="77"/>
              </a:rPr>
              <a:t>Docker-embeddable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403A7-A259-7A16-905C-8C79D9A90B48}"/>
              </a:ext>
            </a:extLst>
          </p:cNvPr>
          <p:cNvSpPr txBox="1"/>
          <p:nvPr/>
        </p:nvSpPr>
        <p:spPr>
          <a:xfrm>
            <a:off x="506776" y="1460500"/>
            <a:ext cx="458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BCDBF"/>
                </a:solidFill>
                <a:latin typeface="IBM Plex Mono" panose="020B0509050203000203" pitchFamily="49" charset="77"/>
              </a:rPr>
              <a:t>Single entry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53F77A-1A67-B321-EA4C-B9C9C107FD97}"/>
              </a:ext>
            </a:extLst>
          </p:cNvPr>
          <p:cNvSpPr txBox="1"/>
          <p:nvPr/>
        </p:nvSpPr>
        <p:spPr>
          <a:xfrm>
            <a:off x="506776" y="3205404"/>
            <a:ext cx="458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BCDBF"/>
                </a:solidFill>
                <a:latin typeface="IBM Plex Mono" panose="020B0509050203000203" pitchFamily="49" charset="77"/>
              </a:rPr>
              <a:t>Batteries-included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F65826-CE9B-F534-5AF6-C87F998B7233}"/>
              </a:ext>
            </a:extLst>
          </p:cNvPr>
          <p:cNvSpPr txBox="1"/>
          <p:nvPr/>
        </p:nvSpPr>
        <p:spPr>
          <a:xfrm>
            <a:off x="506776" y="4077856"/>
            <a:ext cx="458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BCDBF"/>
                </a:solidFill>
                <a:latin typeface="IBM Plex Mono" panose="020B0509050203000203" pitchFamily="49" charset="77"/>
              </a:rPr>
              <a:t>Multiplatform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B8CA7-A47A-7996-AC09-12FC0CC0D972}"/>
              </a:ext>
            </a:extLst>
          </p:cNvPr>
          <p:cNvSpPr txBox="1"/>
          <p:nvPr/>
        </p:nvSpPr>
        <p:spPr>
          <a:xfrm>
            <a:off x="506776" y="4950308"/>
            <a:ext cx="4963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BCDBF"/>
                </a:solidFill>
                <a:latin typeface="IBM Plex Mono" panose="020B0509050203000203" pitchFamily="49" charset="77"/>
              </a:rPr>
              <a:t>Cryptographically verified </a:t>
            </a:r>
          </a:p>
        </p:txBody>
      </p:sp>
    </p:spTree>
    <p:extLst>
      <p:ext uri="{BB962C8B-B14F-4D97-AF65-F5344CB8AC3E}">
        <p14:creationId xmlns:p14="http://schemas.microsoft.com/office/powerpoint/2010/main" val="2116270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BBEEE4E-B23A-4802-E1B2-4B6C2B5EAABE}"/>
              </a:ext>
            </a:extLst>
          </p:cNvPr>
          <p:cNvSpPr txBox="1"/>
          <p:nvPr/>
        </p:nvSpPr>
        <p:spPr>
          <a:xfrm>
            <a:off x="-150663" y="429447"/>
            <a:ext cx="44486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7523C">
                    <a:alpha val="0"/>
                  </a:srgbClr>
                </a:solidFill>
                <a:latin typeface="Baskervville" pitchFamily="2" charset="0"/>
                <a:ea typeface="Baskerville" panose="02020502070401020303" pitchFamily="18" charset="0"/>
              </a:rPr>
              <a:t>: an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11678-2563-8C6F-AE19-984C54A7AEA5}"/>
              </a:ext>
            </a:extLst>
          </p:cNvPr>
          <p:cNvSpPr txBox="1"/>
          <p:nvPr/>
        </p:nvSpPr>
        <p:spPr>
          <a:xfrm>
            <a:off x="452725" y="429447"/>
            <a:ext cx="3892412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Quick look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14BF99-9C76-77E9-A8D6-80AB1ED9D443}"/>
              </a:ext>
            </a:extLst>
          </p:cNvPr>
          <p:cNvSpPr txBox="1"/>
          <p:nvPr/>
        </p:nvSpPr>
        <p:spPr>
          <a:xfrm>
            <a:off x="471939" y="2264916"/>
            <a:ext cx="88232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67523C"/>
                </a:solidFill>
                <a:latin typeface="IBM Plex Mono" panose="020B0509050203000203" pitchFamily="49" charset="77"/>
              </a:rPr>
              <a:t>Are dependencies</a:t>
            </a:r>
          </a:p>
          <a:p>
            <a:r>
              <a:rPr lang="en-US" sz="6600" i="1" dirty="0">
                <a:solidFill>
                  <a:srgbClr val="67523C"/>
                </a:solidFill>
                <a:latin typeface="IBM Plex Mono" panose="020B0509050203000203" pitchFamily="49" charset="77"/>
              </a:rPr>
              <a:t>really</a:t>
            </a:r>
            <a:r>
              <a:rPr lang="en-US" sz="6600" dirty="0">
                <a:solidFill>
                  <a:srgbClr val="67523C"/>
                </a:solidFill>
                <a:latin typeface="IBM Plex Mono" panose="020B0509050203000203" pitchFamily="49" charset="77"/>
              </a:rPr>
              <a:t> important?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4B64CDB-F871-42CC-1868-0E1FFD6D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76" y="6356350"/>
            <a:ext cx="7657641" cy="365125"/>
          </a:xfrm>
        </p:spPr>
        <p:txBody>
          <a:bodyPr/>
          <a:lstStyle/>
          <a:p>
            <a:r>
              <a:rPr lang="en-US" dirty="0">
                <a:solidFill>
                  <a:srgbClr val="67523C"/>
                </a:solidFill>
              </a:rPr>
              <a:t>Eliseo Martelli @ </a:t>
            </a:r>
            <a:r>
              <a:rPr lang="en-US" dirty="0" err="1">
                <a:solidFill>
                  <a:srgbClr val="67523C"/>
                </a:solidFill>
              </a:rPr>
              <a:t>Università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degli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Studi</a:t>
            </a:r>
            <a:r>
              <a:rPr lang="en-US" dirty="0">
                <a:solidFill>
                  <a:srgbClr val="67523C"/>
                </a:solidFill>
              </a:rPr>
              <a:t> di Torino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C932747-FC91-AD55-242A-736C8D36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27" y="6356350"/>
            <a:ext cx="2743200" cy="365125"/>
          </a:xfrm>
        </p:spPr>
        <p:txBody>
          <a:bodyPr/>
          <a:lstStyle/>
          <a:p>
            <a:fld id="{C48DEC57-6809-7F42-B4DC-7C76E206AFEB}" type="slidenum">
              <a:rPr lang="en-US" smtClean="0">
                <a:solidFill>
                  <a:srgbClr val="67523C"/>
                </a:solidFill>
              </a:rPr>
              <a:t>3</a:t>
            </a:fld>
            <a:endParaRPr lang="en-US">
              <a:solidFill>
                <a:srgbClr val="6752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296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C73732-596B-AA60-0A20-F81D03DDB363}"/>
              </a:ext>
            </a:extLst>
          </p:cNvPr>
          <p:cNvSpPr txBox="1"/>
          <p:nvPr/>
        </p:nvSpPr>
        <p:spPr>
          <a:xfrm>
            <a:off x="452725" y="924747"/>
            <a:ext cx="1049518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Now &amp; Future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D8AEC14F-859B-14E1-A84B-043D3AA0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76" y="6356350"/>
            <a:ext cx="7657641" cy="365125"/>
          </a:xfrm>
        </p:spPr>
        <p:txBody>
          <a:bodyPr/>
          <a:lstStyle/>
          <a:p>
            <a:r>
              <a:rPr lang="en-US" dirty="0">
                <a:solidFill>
                  <a:srgbClr val="67523C"/>
                </a:solidFill>
              </a:rPr>
              <a:t>Eliseo Martelli @ </a:t>
            </a:r>
            <a:r>
              <a:rPr lang="en-US" dirty="0" err="1">
                <a:solidFill>
                  <a:srgbClr val="67523C"/>
                </a:solidFill>
              </a:rPr>
              <a:t>Università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degli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Studi</a:t>
            </a:r>
            <a:r>
              <a:rPr lang="en-US" dirty="0">
                <a:solidFill>
                  <a:srgbClr val="67523C"/>
                </a:solidFill>
              </a:rPr>
              <a:t> di Torino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B453D7A-BF1E-4EA4-7F4D-5729C1B7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27" y="6356350"/>
            <a:ext cx="2743200" cy="365125"/>
          </a:xfrm>
        </p:spPr>
        <p:txBody>
          <a:bodyPr/>
          <a:lstStyle/>
          <a:p>
            <a:fld id="{C48DEC57-6809-7F42-B4DC-7C76E206AFEB}" type="slidenum">
              <a:rPr lang="en-US" smtClean="0">
                <a:solidFill>
                  <a:srgbClr val="67523C"/>
                </a:solidFill>
              </a:rPr>
              <a:t>30</a:t>
            </a:fld>
            <a:endParaRPr lang="en-US">
              <a:solidFill>
                <a:srgbClr val="6752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08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C73732-596B-AA60-0A20-F81D03DDB363}"/>
              </a:ext>
            </a:extLst>
          </p:cNvPr>
          <p:cNvSpPr txBox="1"/>
          <p:nvPr/>
        </p:nvSpPr>
        <p:spPr>
          <a:xfrm>
            <a:off x="500853" y="840523"/>
            <a:ext cx="50193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Now &amp; Future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378CE4B3-90F7-1FE2-3247-A63E4949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76" y="6356350"/>
            <a:ext cx="7657641" cy="365125"/>
          </a:xfrm>
        </p:spPr>
        <p:txBody>
          <a:bodyPr/>
          <a:lstStyle/>
          <a:p>
            <a:r>
              <a:rPr lang="en-US" dirty="0">
                <a:solidFill>
                  <a:srgbClr val="67523C"/>
                </a:solidFill>
              </a:rPr>
              <a:t>Eliseo Martelli @ </a:t>
            </a:r>
            <a:r>
              <a:rPr lang="en-US" dirty="0" err="1">
                <a:solidFill>
                  <a:srgbClr val="67523C"/>
                </a:solidFill>
              </a:rPr>
              <a:t>Università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degli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Studi</a:t>
            </a:r>
            <a:r>
              <a:rPr lang="en-US" dirty="0">
                <a:solidFill>
                  <a:srgbClr val="67523C"/>
                </a:solidFill>
              </a:rPr>
              <a:t> di Torino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9C88C719-931A-C338-BB06-8EA82CB3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27" y="6356350"/>
            <a:ext cx="2743200" cy="365125"/>
          </a:xfrm>
        </p:spPr>
        <p:txBody>
          <a:bodyPr/>
          <a:lstStyle/>
          <a:p>
            <a:fld id="{C48DEC57-6809-7F42-B4DC-7C76E206AFEB}" type="slidenum">
              <a:rPr lang="en-US" smtClean="0">
                <a:solidFill>
                  <a:srgbClr val="67523C"/>
                </a:solidFill>
              </a:rPr>
              <a:t>31</a:t>
            </a:fld>
            <a:endParaRPr lang="en-US">
              <a:solidFill>
                <a:srgbClr val="67523C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7851ECA-72AC-0929-C34D-5E368DF74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402" y="2641746"/>
            <a:ext cx="3517605" cy="35176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A1686A-8DA6-6EB6-FE6C-D812343DEC60}"/>
              </a:ext>
            </a:extLst>
          </p:cNvPr>
          <p:cNvSpPr txBox="1"/>
          <p:nvPr/>
        </p:nvSpPr>
        <p:spPr>
          <a:xfrm>
            <a:off x="538233" y="2653398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7523C"/>
                </a:solidFill>
                <a:latin typeface="IBM Plex Mono" panose="020B0509050203000203" pitchFamily="49" charset="77"/>
              </a:rPr>
              <a:t>Open Source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07348D-F6D6-19C2-6A49-E39F8654900A}"/>
              </a:ext>
            </a:extLst>
          </p:cNvPr>
          <p:cNvSpPr txBox="1"/>
          <p:nvPr/>
        </p:nvSpPr>
        <p:spPr>
          <a:xfrm>
            <a:off x="536143" y="3345877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7523C"/>
                </a:solidFill>
                <a:latin typeface="IBM Plex Mono" panose="020B0509050203000203" pitchFamily="49" charset="77"/>
              </a:rPr>
              <a:t>We are building in the open, sharing our processes.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56A8F-73E1-0CB7-5F2D-C65CCC2414E5}"/>
              </a:ext>
            </a:extLst>
          </p:cNvPr>
          <p:cNvSpPr txBox="1"/>
          <p:nvPr/>
        </p:nvSpPr>
        <p:spPr>
          <a:xfrm>
            <a:off x="541774" y="3826522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7523C">
                    <a:alpha val="0"/>
                  </a:srgbClr>
                </a:solidFill>
                <a:latin typeface="IBM Plex Mono" panose="020B0509050203000203" pitchFamily="49" charset="77"/>
              </a:rPr>
              <a:t>IT WORKS!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89F89-0A44-A911-8FE3-4C5B441D6BB4}"/>
              </a:ext>
            </a:extLst>
          </p:cNvPr>
          <p:cNvSpPr txBox="1"/>
          <p:nvPr/>
        </p:nvSpPr>
        <p:spPr>
          <a:xfrm>
            <a:off x="539684" y="4519001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7523C">
                    <a:alpha val="0"/>
                  </a:srgbClr>
                </a:solidFill>
                <a:latin typeface="IBM Plex Mono" panose="020B0509050203000203" pitchFamily="49" charset="77"/>
              </a:rPr>
              <a:t>We have a first working copy of CREDO working across platforms.</a:t>
            </a:r>
          </a:p>
        </p:txBody>
      </p:sp>
    </p:spTree>
    <p:extLst>
      <p:ext uri="{BB962C8B-B14F-4D97-AF65-F5344CB8AC3E}">
        <p14:creationId xmlns:p14="http://schemas.microsoft.com/office/powerpoint/2010/main" val="3472609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C73732-596B-AA60-0A20-F81D03DDB363}"/>
              </a:ext>
            </a:extLst>
          </p:cNvPr>
          <p:cNvSpPr txBox="1"/>
          <p:nvPr/>
        </p:nvSpPr>
        <p:spPr>
          <a:xfrm>
            <a:off x="500853" y="840523"/>
            <a:ext cx="50193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Now &amp; Future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378CE4B3-90F7-1FE2-3247-A63E4949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76" y="6356350"/>
            <a:ext cx="7657641" cy="365125"/>
          </a:xfrm>
        </p:spPr>
        <p:txBody>
          <a:bodyPr/>
          <a:lstStyle/>
          <a:p>
            <a:r>
              <a:rPr lang="en-US" dirty="0">
                <a:solidFill>
                  <a:srgbClr val="67523C"/>
                </a:solidFill>
              </a:rPr>
              <a:t>Eliseo Martelli @ </a:t>
            </a:r>
            <a:r>
              <a:rPr lang="en-US" dirty="0" err="1">
                <a:solidFill>
                  <a:srgbClr val="67523C"/>
                </a:solidFill>
              </a:rPr>
              <a:t>Università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degli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Studi</a:t>
            </a:r>
            <a:r>
              <a:rPr lang="en-US" dirty="0">
                <a:solidFill>
                  <a:srgbClr val="67523C"/>
                </a:solidFill>
              </a:rPr>
              <a:t> di Torino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9C88C719-931A-C338-BB06-8EA82CB3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27" y="6356350"/>
            <a:ext cx="2743200" cy="365125"/>
          </a:xfrm>
        </p:spPr>
        <p:txBody>
          <a:bodyPr/>
          <a:lstStyle/>
          <a:p>
            <a:fld id="{C48DEC57-6809-7F42-B4DC-7C76E206AFEB}" type="slidenum">
              <a:rPr lang="en-US" smtClean="0">
                <a:solidFill>
                  <a:srgbClr val="67523C"/>
                </a:solidFill>
              </a:rPr>
              <a:t>32</a:t>
            </a:fld>
            <a:endParaRPr lang="en-US">
              <a:solidFill>
                <a:srgbClr val="67523C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7851ECA-72AC-0929-C34D-5E368DF74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402" y="2641746"/>
            <a:ext cx="3517605" cy="35176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A1686A-8DA6-6EB6-FE6C-D812343DEC60}"/>
              </a:ext>
            </a:extLst>
          </p:cNvPr>
          <p:cNvSpPr txBox="1"/>
          <p:nvPr/>
        </p:nvSpPr>
        <p:spPr>
          <a:xfrm>
            <a:off x="538233" y="2653398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7523C"/>
                </a:solidFill>
                <a:latin typeface="IBM Plex Mono" panose="020B0509050203000203" pitchFamily="49" charset="77"/>
              </a:rPr>
              <a:t>IT WORKS!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07348D-F6D6-19C2-6A49-E39F8654900A}"/>
              </a:ext>
            </a:extLst>
          </p:cNvPr>
          <p:cNvSpPr txBox="1"/>
          <p:nvPr/>
        </p:nvSpPr>
        <p:spPr>
          <a:xfrm>
            <a:off x="536143" y="3345877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7523C"/>
                </a:solidFill>
                <a:latin typeface="IBM Plex Mono" panose="020B0509050203000203" pitchFamily="49" charset="77"/>
              </a:rPr>
              <a:t>We have a first working copy of CREDO working across platforms.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31C21D-CC1B-8057-6EC3-1A2C898746D7}"/>
              </a:ext>
            </a:extLst>
          </p:cNvPr>
          <p:cNvSpPr txBox="1"/>
          <p:nvPr/>
        </p:nvSpPr>
        <p:spPr>
          <a:xfrm>
            <a:off x="538233" y="4151998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7523C">
                    <a:alpha val="0"/>
                  </a:srgbClr>
                </a:solidFill>
                <a:latin typeface="IBM Plex Mono" panose="020B0509050203000203" pitchFamily="49" charset="77"/>
              </a:rPr>
              <a:t>Community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F6268-6785-8BCF-EFE0-CFFDDEC207BB}"/>
              </a:ext>
            </a:extLst>
          </p:cNvPr>
          <p:cNvSpPr txBox="1"/>
          <p:nvPr/>
        </p:nvSpPr>
        <p:spPr>
          <a:xfrm>
            <a:off x="536143" y="484447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7523C">
                    <a:alpha val="0"/>
                  </a:srgbClr>
                </a:solidFill>
                <a:latin typeface="IBM Plex Mono" panose="020B0509050203000203" pitchFamily="49" charset="77"/>
              </a:rPr>
              <a:t>A strong community is necessary to build a comprehensive ecosystem.</a:t>
            </a:r>
          </a:p>
        </p:txBody>
      </p:sp>
    </p:spTree>
    <p:extLst>
      <p:ext uri="{BB962C8B-B14F-4D97-AF65-F5344CB8AC3E}">
        <p14:creationId xmlns:p14="http://schemas.microsoft.com/office/powerpoint/2010/main" val="697430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C73732-596B-AA60-0A20-F81D03DDB363}"/>
              </a:ext>
            </a:extLst>
          </p:cNvPr>
          <p:cNvSpPr txBox="1"/>
          <p:nvPr/>
        </p:nvSpPr>
        <p:spPr>
          <a:xfrm>
            <a:off x="500853" y="840523"/>
            <a:ext cx="50193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Now &amp; Future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378CE4B3-90F7-1FE2-3247-A63E4949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76" y="6356350"/>
            <a:ext cx="7657641" cy="365125"/>
          </a:xfrm>
        </p:spPr>
        <p:txBody>
          <a:bodyPr/>
          <a:lstStyle/>
          <a:p>
            <a:r>
              <a:rPr lang="en-US" dirty="0">
                <a:solidFill>
                  <a:srgbClr val="67523C"/>
                </a:solidFill>
              </a:rPr>
              <a:t>Eliseo Martelli @ </a:t>
            </a:r>
            <a:r>
              <a:rPr lang="en-US" dirty="0" err="1">
                <a:solidFill>
                  <a:srgbClr val="67523C"/>
                </a:solidFill>
              </a:rPr>
              <a:t>Università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degli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Studi</a:t>
            </a:r>
            <a:r>
              <a:rPr lang="en-US" dirty="0">
                <a:solidFill>
                  <a:srgbClr val="67523C"/>
                </a:solidFill>
              </a:rPr>
              <a:t> di Torino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9C88C719-931A-C338-BB06-8EA82CB3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27" y="6356350"/>
            <a:ext cx="2743200" cy="365125"/>
          </a:xfrm>
        </p:spPr>
        <p:txBody>
          <a:bodyPr/>
          <a:lstStyle/>
          <a:p>
            <a:fld id="{C48DEC57-6809-7F42-B4DC-7C76E206AFEB}" type="slidenum">
              <a:rPr lang="en-US" smtClean="0">
                <a:solidFill>
                  <a:srgbClr val="67523C"/>
                </a:solidFill>
              </a:rPr>
              <a:t>33</a:t>
            </a:fld>
            <a:endParaRPr lang="en-US">
              <a:solidFill>
                <a:srgbClr val="67523C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7851ECA-72AC-0929-C34D-5E368DF74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402" y="2641746"/>
            <a:ext cx="3517605" cy="35176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A1686A-8DA6-6EB6-FE6C-D812343DEC60}"/>
              </a:ext>
            </a:extLst>
          </p:cNvPr>
          <p:cNvSpPr txBox="1"/>
          <p:nvPr/>
        </p:nvSpPr>
        <p:spPr>
          <a:xfrm>
            <a:off x="538233" y="2653398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7523C"/>
                </a:solidFill>
                <a:latin typeface="IBM Plex Mono" panose="020B0509050203000203" pitchFamily="49" charset="77"/>
              </a:rPr>
              <a:t>Community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07348D-F6D6-19C2-6A49-E39F8654900A}"/>
              </a:ext>
            </a:extLst>
          </p:cNvPr>
          <p:cNvSpPr txBox="1"/>
          <p:nvPr/>
        </p:nvSpPr>
        <p:spPr>
          <a:xfrm>
            <a:off x="536143" y="334587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7523C"/>
                </a:solidFill>
                <a:latin typeface="IBM Plex Mono" panose="020B0509050203000203" pitchFamily="49" charset="77"/>
              </a:rPr>
              <a:t>A strong community is necessary to build a comprehensive ecosystem.</a:t>
            </a:r>
          </a:p>
        </p:txBody>
      </p:sp>
    </p:spTree>
    <p:extLst>
      <p:ext uri="{BB962C8B-B14F-4D97-AF65-F5344CB8AC3E}">
        <p14:creationId xmlns:p14="http://schemas.microsoft.com/office/powerpoint/2010/main" val="127530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378CE4B3-90F7-1FE2-3247-A63E4949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76" y="6356350"/>
            <a:ext cx="7657641" cy="365125"/>
          </a:xfrm>
        </p:spPr>
        <p:txBody>
          <a:bodyPr/>
          <a:lstStyle/>
          <a:p>
            <a:r>
              <a:rPr lang="en-US" dirty="0">
                <a:solidFill>
                  <a:srgbClr val="67523C"/>
                </a:solidFill>
              </a:rPr>
              <a:t>Eliseo Martelli @ </a:t>
            </a:r>
            <a:r>
              <a:rPr lang="en-US" dirty="0" err="1">
                <a:solidFill>
                  <a:srgbClr val="67523C"/>
                </a:solidFill>
              </a:rPr>
              <a:t>Università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degli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Studi</a:t>
            </a:r>
            <a:r>
              <a:rPr lang="en-US" dirty="0">
                <a:solidFill>
                  <a:srgbClr val="67523C"/>
                </a:solidFill>
              </a:rPr>
              <a:t> di Torino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9C88C719-931A-C338-BB06-8EA82CB3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27" y="6356350"/>
            <a:ext cx="2743200" cy="365125"/>
          </a:xfrm>
        </p:spPr>
        <p:txBody>
          <a:bodyPr/>
          <a:lstStyle/>
          <a:p>
            <a:fld id="{C48DEC57-6809-7F42-B4DC-7C76E206AFEB}" type="slidenum">
              <a:rPr lang="en-US" smtClean="0">
                <a:solidFill>
                  <a:srgbClr val="67523C"/>
                </a:solidFill>
              </a:rPr>
              <a:t>34</a:t>
            </a:fld>
            <a:endParaRPr lang="en-US">
              <a:solidFill>
                <a:srgbClr val="67523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880956-35D1-B6AA-19FE-C31C47D6D0AD}"/>
              </a:ext>
            </a:extLst>
          </p:cNvPr>
          <p:cNvSpPr txBox="1"/>
          <p:nvPr/>
        </p:nvSpPr>
        <p:spPr>
          <a:xfrm>
            <a:off x="452725" y="3695027"/>
            <a:ext cx="813556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38433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888C5B-E14E-22B5-C503-ADD9B33F3F7C}"/>
              </a:ext>
            </a:extLst>
          </p:cNvPr>
          <p:cNvSpPr txBox="1"/>
          <p:nvPr/>
        </p:nvSpPr>
        <p:spPr>
          <a:xfrm>
            <a:off x="4230837" y="429447"/>
            <a:ext cx="44486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: an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D20455-971A-6E4E-9871-BE2A43F10364}"/>
              </a:ext>
            </a:extLst>
          </p:cNvPr>
          <p:cNvSpPr txBox="1"/>
          <p:nvPr/>
        </p:nvSpPr>
        <p:spPr>
          <a:xfrm>
            <a:off x="452725" y="429447"/>
            <a:ext cx="3892412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Quick look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76527A-40A3-193B-4745-940277E49226}"/>
              </a:ext>
            </a:extLst>
          </p:cNvPr>
          <p:cNvSpPr txBox="1"/>
          <p:nvPr/>
        </p:nvSpPr>
        <p:spPr>
          <a:xfrm>
            <a:off x="520700" y="2829637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7523C"/>
                </a:solidFill>
                <a:latin typeface="IBM Plex Mono" panose="020B0509050203000203" pitchFamily="49" charset="77"/>
              </a:rPr>
              <a:t>Genome-wide translocation sequencing reveals mechanisms of chromosome breaks and rearrangements in B cells.</a:t>
            </a:r>
          </a:p>
          <a:p>
            <a:endParaRPr lang="en-US" dirty="0">
              <a:solidFill>
                <a:srgbClr val="67523C"/>
              </a:solidFill>
              <a:latin typeface="IBM Plex Mono" panose="020B0509050203000203" pitchFamily="49" charset="77"/>
            </a:endParaRPr>
          </a:p>
          <a:p>
            <a:r>
              <a:rPr lang="en-US" dirty="0">
                <a:solidFill>
                  <a:srgbClr val="67523C"/>
                </a:solidFill>
                <a:latin typeface="IBM Plex Mono" panose="020B0509050203000203" pitchFamily="49" charset="77"/>
              </a:rPr>
              <a:t>10.1016/j.cell.2011.07.049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CFD2E49-22EC-001F-01FE-73F75AF53C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4176415"/>
                  </p:ext>
                </p:extLst>
              </p:nvPr>
            </p:nvGraphicFramePr>
            <p:xfrm>
              <a:off x="12580352" y="965267"/>
              <a:ext cx="4062724" cy="449439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62724" cy="4494390"/>
                    </a:xfrm>
                    <a:prstGeom prst="rect">
                      <a:avLst/>
                    </a:prstGeom>
                  </am3d:spPr>
                  <am3d:camera>
                    <am3d:pos x="0" y="0" z="66587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85" d="1000000"/>
                    <am3d:preTrans dx="-1" dy="-12725090" dz="398417"/>
                    <am3d:scale>
                      <am3d:sx n="1000000" d="1000000"/>
                      <am3d:sy n="1000000" d="1000000"/>
                      <am3d:sz n="1000000" d="1000000"/>
                    </am3d:scale>
                    <am3d:rot ax="4312972" ay="3345784" az="412580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260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CFD2E49-22EC-001F-01FE-73F75AF53C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80352" y="965267"/>
                <a:ext cx="4062724" cy="449439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ECE9A6DB-62A9-406B-A8DA-1393C57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76" y="6356350"/>
            <a:ext cx="7657641" cy="365125"/>
          </a:xfrm>
        </p:spPr>
        <p:txBody>
          <a:bodyPr/>
          <a:lstStyle/>
          <a:p>
            <a:r>
              <a:rPr lang="en-US" dirty="0">
                <a:solidFill>
                  <a:srgbClr val="67523C"/>
                </a:solidFill>
              </a:rPr>
              <a:t>Eliseo Martelli @ </a:t>
            </a:r>
            <a:r>
              <a:rPr lang="en-US" dirty="0" err="1">
                <a:solidFill>
                  <a:srgbClr val="67523C"/>
                </a:solidFill>
              </a:rPr>
              <a:t>Università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degli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Studi</a:t>
            </a:r>
            <a:r>
              <a:rPr lang="en-US" dirty="0">
                <a:solidFill>
                  <a:srgbClr val="67523C"/>
                </a:solidFill>
              </a:rPr>
              <a:t> di Torino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12B87F3-B7AB-6913-6657-A1FAA5092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27" y="6356350"/>
            <a:ext cx="2743200" cy="365125"/>
          </a:xfrm>
        </p:spPr>
        <p:txBody>
          <a:bodyPr/>
          <a:lstStyle/>
          <a:p>
            <a:fld id="{C48DEC57-6809-7F42-B4DC-7C76E206AFEB}" type="slidenum">
              <a:rPr lang="en-US" smtClean="0">
                <a:solidFill>
                  <a:srgbClr val="67523C"/>
                </a:solidFill>
              </a:rPr>
              <a:t>4</a:t>
            </a:fld>
            <a:endParaRPr lang="en-US">
              <a:solidFill>
                <a:srgbClr val="6752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19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888C5B-E14E-22B5-C503-ADD9B33F3F7C}"/>
              </a:ext>
            </a:extLst>
          </p:cNvPr>
          <p:cNvSpPr txBox="1"/>
          <p:nvPr/>
        </p:nvSpPr>
        <p:spPr>
          <a:xfrm>
            <a:off x="4230837" y="429447"/>
            <a:ext cx="44486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: an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D20455-971A-6E4E-9871-BE2A43F10364}"/>
              </a:ext>
            </a:extLst>
          </p:cNvPr>
          <p:cNvSpPr txBox="1"/>
          <p:nvPr/>
        </p:nvSpPr>
        <p:spPr>
          <a:xfrm>
            <a:off x="452725" y="429447"/>
            <a:ext cx="3892412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Quick look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76527A-40A3-193B-4745-940277E49226}"/>
              </a:ext>
            </a:extLst>
          </p:cNvPr>
          <p:cNvSpPr txBox="1"/>
          <p:nvPr/>
        </p:nvSpPr>
        <p:spPr>
          <a:xfrm>
            <a:off x="520700" y="2829637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7523C"/>
                </a:solidFill>
                <a:latin typeface="IBM Plex Mono" panose="020B0509050203000203" pitchFamily="49" charset="77"/>
              </a:rPr>
              <a:t>Genome-wide translocation sequencing reveals mechanisms of chromosome breaks and rearrangements in B cells.</a:t>
            </a:r>
          </a:p>
          <a:p>
            <a:endParaRPr lang="en-US" dirty="0">
              <a:solidFill>
                <a:srgbClr val="67523C"/>
              </a:solidFill>
              <a:latin typeface="IBM Plex Mono" panose="020B0509050203000203" pitchFamily="49" charset="77"/>
            </a:endParaRPr>
          </a:p>
          <a:p>
            <a:r>
              <a:rPr lang="en-US" dirty="0">
                <a:solidFill>
                  <a:srgbClr val="67523C"/>
                </a:solidFill>
                <a:latin typeface="IBM Plex Mono" panose="020B0509050203000203" pitchFamily="49" charset="77"/>
              </a:rPr>
              <a:t>10.1016/j.cell.2011.07.049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24057B91-8C4E-C132-7EA8-BF1ED478BD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7078411"/>
                  </p:ext>
                </p:extLst>
              </p:nvPr>
            </p:nvGraphicFramePr>
            <p:xfrm>
              <a:off x="6833580" y="1181536"/>
              <a:ext cx="4065564" cy="411351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65564" cy="4113510"/>
                    </a:xfrm>
                    <a:prstGeom prst="rect">
                      <a:avLst/>
                    </a:prstGeom>
                  </am3d:spPr>
                  <am3d:camera>
                    <am3d:pos x="0" y="0" z="66587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85" d="1000000"/>
                    <am3d:preTrans dx="-1" dy="-12725090" dz="39841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260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24057B91-8C4E-C132-7EA8-BF1ED478BD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3580" y="1181536"/>
                <a:ext cx="4065564" cy="411351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D96EF0A-5D6B-F3A8-47F2-5399BC924BB7}"/>
              </a:ext>
            </a:extLst>
          </p:cNvPr>
          <p:cNvSpPr txBox="1"/>
          <p:nvPr/>
        </p:nvSpPr>
        <p:spPr>
          <a:xfrm>
            <a:off x="6903259" y="5676464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7523C"/>
                </a:solidFill>
                <a:latin typeface="IBM Plex Mono" panose="020B0509050203000203" pitchFamily="49" charset="77"/>
              </a:rPr>
              <a:t>Properly working only on a 2011</a:t>
            </a:r>
          </a:p>
          <a:p>
            <a:r>
              <a:rPr lang="en-US" dirty="0">
                <a:solidFill>
                  <a:srgbClr val="67523C"/>
                </a:solidFill>
                <a:latin typeface="IBM Plex Mono" panose="020B0509050203000203" pitchFamily="49" charset="77"/>
              </a:rPr>
              <a:t>MacBook Pro in Boston.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49426AB4-E023-0AE5-AEA3-B81AB033D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76" y="6356350"/>
            <a:ext cx="7657641" cy="365125"/>
          </a:xfrm>
        </p:spPr>
        <p:txBody>
          <a:bodyPr/>
          <a:lstStyle/>
          <a:p>
            <a:r>
              <a:rPr lang="en-US" dirty="0">
                <a:solidFill>
                  <a:srgbClr val="67523C"/>
                </a:solidFill>
              </a:rPr>
              <a:t>Eliseo Martelli @ </a:t>
            </a:r>
            <a:r>
              <a:rPr lang="en-US" dirty="0" err="1">
                <a:solidFill>
                  <a:srgbClr val="67523C"/>
                </a:solidFill>
              </a:rPr>
              <a:t>Università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degli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Studi</a:t>
            </a:r>
            <a:r>
              <a:rPr lang="en-US" dirty="0">
                <a:solidFill>
                  <a:srgbClr val="67523C"/>
                </a:solidFill>
              </a:rPr>
              <a:t> di Torino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0EA1184-3CCC-1C07-38EB-E88D268A7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27" y="6356350"/>
            <a:ext cx="2743200" cy="365125"/>
          </a:xfrm>
        </p:spPr>
        <p:txBody>
          <a:bodyPr/>
          <a:lstStyle/>
          <a:p>
            <a:fld id="{C48DEC57-6809-7F42-B4DC-7C76E206AFEB}" type="slidenum">
              <a:rPr lang="en-US" smtClean="0">
                <a:solidFill>
                  <a:srgbClr val="67523C"/>
                </a:solidFill>
              </a:rPr>
              <a:t>5</a:t>
            </a:fld>
            <a:endParaRPr lang="en-US">
              <a:solidFill>
                <a:srgbClr val="6752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711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888C5B-E14E-22B5-C503-ADD9B33F3F7C}"/>
              </a:ext>
            </a:extLst>
          </p:cNvPr>
          <p:cNvSpPr txBox="1"/>
          <p:nvPr/>
        </p:nvSpPr>
        <p:spPr>
          <a:xfrm>
            <a:off x="4230837" y="429447"/>
            <a:ext cx="44486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: an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D20455-971A-6E4E-9871-BE2A43F10364}"/>
              </a:ext>
            </a:extLst>
          </p:cNvPr>
          <p:cNvSpPr txBox="1"/>
          <p:nvPr/>
        </p:nvSpPr>
        <p:spPr>
          <a:xfrm>
            <a:off x="452725" y="429447"/>
            <a:ext cx="3892412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Quick look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76527A-40A3-193B-4745-940277E49226}"/>
              </a:ext>
            </a:extLst>
          </p:cNvPr>
          <p:cNvSpPr txBox="1"/>
          <p:nvPr/>
        </p:nvSpPr>
        <p:spPr>
          <a:xfrm>
            <a:off x="520700" y="5089953"/>
            <a:ext cx="3414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67523C"/>
                </a:solidFill>
                <a:latin typeface="IBM Plex Mono" panose="020B0509050203000203" pitchFamily="49" charset="77"/>
              </a:rPr>
              <a:t>Genome-wide translocation sequencing reveals mechanisms of chromosome breaks and rearrangements in B cells.</a:t>
            </a:r>
          </a:p>
          <a:p>
            <a:endParaRPr lang="en-US" sz="1200" dirty="0">
              <a:solidFill>
                <a:srgbClr val="67523C"/>
              </a:solidFill>
              <a:latin typeface="IBM Plex Mono" panose="020B0509050203000203" pitchFamily="49" charset="77"/>
            </a:endParaRPr>
          </a:p>
          <a:p>
            <a:r>
              <a:rPr lang="en-US" sz="1200" dirty="0">
                <a:solidFill>
                  <a:srgbClr val="67523C"/>
                </a:solidFill>
                <a:latin typeface="IBM Plex Mono" panose="020B0509050203000203" pitchFamily="49" charset="77"/>
              </a:rPr>
              <a:t>10.1016/j.cell.2011.07.049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DCEC3-D832-BA88-7263-FE5976D86006}"/>
              </a:ext>
            </a:extLst>
          </p:cNvPr>
          <p:cNvSpPr txBox="1"/>
          <p:nvPr/>
        </p:nvSpPr>
        <p:spPr>
          <a:xfrm>
            <a:off x="377044" y="2148354"/>
            <a:ext cx="510588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b="1" dirty="0">
                <a:solidFill>
                  <a:srgbClr val="67523C"/>
                </a:solidFill>
                <a:latin typeface="IBM Plex Mono" panose="020B0509050203000203" pitchFamily="49" charset="77"/>
                <a:ea typeface="Baskerville" panose="02020502070401020303" pitchFamily="18" charset="0"/>
              </a:rPr>
              <a:t>BLAST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669C74-024D-B4F2-B11C-AD190D1925CB}"/>
              </a:ext>
            </a:extLst>
          </p:cNvPr>
          <p:cNvSpPr txBox="1"/>
          <p:nvPr/>
        </p:nvSpPr>
        <p:spPr>
          <a:xfrm>
            <a:off x="489878" y="3782448"/>
            <a:ext cx="9318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BBA58C"/>
                </a:solidFill>
                <a:latin typeface="IBM Plex Mono" panose="020B0509050203000203" pitchFamily="49" charset="77"/>
              </a:rPr>
              <a:t>is a core dependency of this project.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2BE8212-1790-615F-71DC-742D3CB81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76" y="6356350"/>
            <a:ext cx="7657641" cy="365125"/>
          </a:xfrm>
        </p:spPr>
        <p:txBody>
          <a:bodyPr/>
          <a:lstStyle/>
          <a:p>
            <a:r>
              <a:rPr lang="en-US" dirty="0">
                <a:solidFill>
                  <a:srgbClr val="67523C"/>
                </a:solidFill>
              </a:rPr>
              <a:t>Eliseo Martelli @ </a:t>
            </a:r>
            <a:r>
              <a:rPr lang="en-US" dirty="0" err="1">
                <a:solidFill>
                  <a:srgbClr val="67523C"/>
                </a:solidFill>
              </a:rPr>
              <a:t>Università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degli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Studi</a:t>
            </a:r>
            <a:r>
              <a:rPr lang="en-US" dirty="0">
                <a:solidFill>
                  <a:srgbClr val="67523C"/>
                </a:solidFill>
              </a:rPr>
              <a:t> di Torino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3EBB8E22-9477-F658-6AB3-D7273E8E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27" y="6356350"/>
            <a:ext cx="2743200" cy="365125"/>
          </a:xfrm>
        </p:spPr>
        <p:txBody>
          <a:bodyPr/>
          <a:lstStyle/>
          <a:p>
            <a:fld id="{C48DEC57-6809-7F42-B4DC-7C76E206AFEB}" type="slidenum">
              <a:rPr lang="en-US" smtClean="0">
                <a:solidFill>
                  <a:srgbClr val="67523C"/>
                </a:solidFill>
              </a:rPr>
              <a:t>6</a:t>
            </a:fld>
            <a:endParaRPr lang="en-US">
              <a:solidFill>
                <a:srgbClr val="6752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53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888C5B-E14E-22B5-C503-ADD9B33F3F7C}"/>
              </a:ext>
            </a:extLst>
          </p:cNvPr>
          <p:cNvSpPr txBox="1"/>
          <p:nvPr/>
        </p:nvSpPr>
        <p:spPr>
          <a:xfrm>
            <a:off x="4230837" y="429447"/>
            <a:ext cx="44486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: an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D20455-971A-6E4E-9871-BE2A43F10364}"/>
              </a:ext>
            </a:extLst>
          </p:cNvPr>
          <p:cNvSpPr txBox="1"/>
          <p:nvPr/>
        </p:nvSpPr>
        <p:spPr>
          <a:xfrm>
            <a:off x="452725" y="429447"/>
            <a:ext cx="3892412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Quick look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76527A-40A3-193B-4745-940277E49226}"/>
              </a:ext>
            </a:extLst>
          </p:cNvPr>
          <p:cNvSpPr txBox="1"/>
          <p:nvPr/>
        </p:nvSpPr>
        <p:spPr>
          <a:xfrm>
            <a:off x="520700" y="5089953"/>
            <a:ext cx="3414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67523C"/>
                </a:solidFill>
                <a:latin typeface="IBM Plex Mono" panose="020B0509050203000203" pitchFamily="49" charset="77"/>
              </a:rPr>
              <a:t>Genome-wide translocation sequencing reveals mechanisms of chromosome breaks and rearrangements in B cells.</a:t>
            </a:r>
          </a:p>
          <a:p>
            <a:endParaRPr lang="en-US" sz="1200" dirty="0">
              <a:solidFill>
                <a:srgbClr val="67523C"/>
              </a:solidFill>
              <a:latin typeface="IBM Plex Mono" panose="020B0509050203000203" pitchFamily="49" charset="77"/>
            </a:endParaRPr>
          </a:p>
          <a:p>
            <a:r>
              <a:rPr lang="en-US" sz="1200" dirty="0">
                <a:solidFill>
                  <a:srgbClr val="67523C"/>
                </a:solidFill>
                <a:latin typeface="IBM Plex Mono" panose="020B0509050203000203" pitchFamily="49" charset="77"/>
              </a:rPr>
              <a:t>10.1016/j.cell.2011.07.049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8E65EEA-A5B6-0CD6-E79B-50CD3BDFD985}"/>
              </a:ext>
            </a:extLst>
          </p:cNvPr>
          <p:cNvSpPr txBox="1">
            <a:spLocks/>
          </p:cNvSpPr>
          <p:nvPr/>
        </p:nvSpPr>
        <p:spPr>
          <a:xfrm>
            <a:off x="489878" y="2990206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2400" dirty="0" err="1">
                <a:solidFill>
                  <a:srgbClr val="67523C"/>
                </a:solidFill>
                <a:latin typeface="IBM Plex Mono" panose="020B0509050203000203" pitchFamily="49" charset="77"/>
              </a:rPr>
              <a:t>blast</a:t>
            </a:r>
            <a:r>
              <a:rPr lang="it-IT" sz="2400" dirty="0">
                <a:solidFill>
                  <a:srgbClr val="67523C"/>
                </a:solidFill>
                <a:latin typeface="IBM Plex Mono" panose="020B0509050203000203" pitchFamily="49" charset="77"/>
              </a:rPr>
              <a:t> 2.12.0, build Mar 8 2022</a:t>
            </a:r>
          </a:p>
        </p:txBody>
      </p:sp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848D00F5-884E-9941-6F86-0A5B7F4AC954}"/>
              </a:ext>
            </a:extLst>
          </p:cNvPr>
          <p:cNvSpPr txBox="1">
            <a:spLocks/>
          </p:cNvSpPr>
          <p:nvPr/>
        </p:nvSpPr>
        <p:spPr>
          <a:xfrm>
            <a:off x="489878" y="3451525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2400" dirty="0" err="1">
                <a:solidFill>
                  <a:srgbClr val="67523C">
                    <a:alpha val="20000"/>
                  </a:srgbClr>
                </a:solidFill>
                <a:latin typeface="IBM Plex Mono" panose="020B0509050203000203" pitchFamily="49" charset="77"/>
              </a:rPr>
              <a:t>blast</a:t>
            </a:r>
            <a:r>
              <a:rPr lang="it-IT" sz="2400" dirty="0">
                <a:solidFill>
                  <a:srgbClr val="67523C">
                    <a:alpha val="20000"/>
                  </a:srgbClr>
                </a:solidFill>
                <a:latin typeface="IBM Plex Mono" panose="020B0509050203000203" pitchFamily="49" charset="77"/>
              </a:rPr>
              <a:t> 2.2.31, build </a:t>
            </a:r>
            <a:r>
              <a:rPr lang="it-IT" sz="2400" dirty="0" err="1">
                <a:solidFill>
                  <a:srgbClr val="67523C">
                    <a:alpha val="20000"/>
                  </a:srgbClr>
                </a:solidFill>
                <a:latin typeface="IBM Plex Mono" panose="020B0509050203000203" pitchFamily="49" charset="77"/>
              </a:rPr>
              <a:t>Jun</a:t>
            </a:r>
            <a:r>
              <a:rPr lang="it-IT" sz="2400" dirty="0">
                <a:solidFill>
                  <a:srgbClr val="67523C">
                    <a:alpha val="20000"/>
                  </a:srgbClr>
                </a:solidFill>
                <a:latin typeface="IBM Plex Mono" panose="020B0509050203000203" pitchFamily="49" charset="77"/>
              </a:rPr>
              <a:t> 2 2015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98DCAD6-21AF-FC6C-35D7-B845BBB31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424" y="1850329"/>
            <a:ext cx="5469698" cy="328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7E07766C-6033-BE5C-5FAC-9C1973191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76" y="6356350"/>
            <a:ext cx="7657641" cy="365125"/>
          </a:xfrm>
        </p:spPr>
        <p:txBody>
          <a:bodyPr/>
          <a:lstStyle/>
          <a:p>
            <a:r>
              <a:rPr lang="en-US" dirty="0">
                <a:solidFill>
                  <a:srgbClr val="67523C"/>
                </a:solidFill>
              </a:rPr>
              <a:t>Eliseo Martelli @ </a:t>
            </a:r>
            <a:r>
              <a:rPr lang="en-US" dirty="0" err="1">
                <a:solidFill>
                  <a:srgbClr val="67523C"/>
                </a:solidFill>
              </a:rPr>
              <a:t>Università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degli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Studi</a:t>
            </a:r>
            <a:r>
              <a:rPr lang="en-US" dirty="0">
                <a:solidFill>
                  <a:srgbClr val="67523C"/>
                </a:solidFill>
              </a:rPr>
              <a:t> di Torino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492036C-89BE-3ECC-5B98-39D6D914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27" y="6356350"/>
            <a:ext cx="2743200" cy="365125"/>
          </a:xfrm>
        </p:spPr>
        <p:txBody>
          <a:bodyPr/>
          <a:lstStyle/>
          <a:p>
            <a:fld id="{C48DEC57-6809-7F42-B4DC-7C76E206AFEB}" type="slidenum">
              <a:rPr lang="en-US" smtClean="0">
                <a:solidFill>
                  <a:srgbClr val="67523C"/>
                </a:solidFill>
              </a:rPr>
              <a:t>7</a:t>
            </a:fld>
            <a:endParaRPr lang="en-US">
              <a:solidFill>
                <a:srgbClr val="6752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083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888C5B-E14E-22B5-C503-ADD9B33F3F7C}"/>
              </a:ext>
            </a:extLst>
          </p:cNvPr>
          <p:cNvSpPr txBox="1"/>
          <p:nvPr/>
        </p:nvSpPr>
        <p:spPr>
          <a:xfrm>
            <a:off x="4230837" y="429447"/>
            <a:ext cx="44486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: an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D20455-971A-6E4E-9871-BE2A43F10364}"/>
              </a:ext>
            </a:extLst>
          </p:cNvPr>
          <p:cNvSpPr txBox="1"/>
          <p:nvPr/>
        </p:nvSpPr>
        <p:spPr>
          <a:xfrm>
            <a:off x="452725" y="429447"/>
            <a:ext cx="3892412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Quick look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76527A-40A3-193B-4745-940277E49226}"/>
              </a:ext>
            </a:extLst>
          </p:cNvPr>
          <p:cNvSpPr txBox="1"/>
          <p:nvPr/>
        </p:nvSpPr>
        <p:spPr>
          <a:xfrm>
            <a:off x="520700" y="5089953"/>
            <a:ext cx="3414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67523C"/>
                </a:solidFill>
                <a:latin typeface="IBM Plex Mono" panose="020B0509050203000203" pitchFamily="49" charset="77"/>
              </a:rPr>
              <a:t>Genome-wide translocation sequencing reveals mechanisms of chromosome breaks and rearrangements in B cells.</a:t>
            </a:r>
          </a:p>
          <a:p>
            <a:endParaRPr lang="en-US" sz="1200" dirty="0">
              <a:solidFill>
                <a:srgbClr val="67523C"/>
              </a:solidFill>
              <a:latin typeface="IBM Plex Mono" panose="020B0509050203000203" pitchFamily="49" charset="77"/>
            </a:endParaRPr>
          </a:p>
          <a:p>
            <a:r>
              <a:rPr lang="en-US" sz="1200" dirty="0">
                <a:solidFill>
                  <a:srgbClr val="67523C"/>
                </a:solidFill>
                <a:latin typeface="IBM Plex Mono" panose="020B0509050203000203" pitchFamily="49" charset="77"/>
              </a:rPr>
              <a:t>10.1016/j.cell.2011.07.049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68E65EEA-A5B6-0CD6-E79B-50CD3BDFD985}"/>
              </a:ext>
            </a:extLst>
          </p:cNvPr>
          <p:cNvSpPr txBox="1">
            <a:spLocks/>
          </p:cNvSpPr>
          <p:nvPr/>
        </p:nvSpPr>
        <p:spPr>
          <a:xfrm>
            <a:off x="489878" y="2990206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2400" dirty="0" err="1">
                <a:solidFill>
                  <a:srgbClr val="67523C">
                    <a:alpha val="20000"/>
                  </a:srgbClr>
                </a:solidFill>
                <a:latin typeface="IBM Plex Mono" panose="020B0509050203000203" pitchFamily="49" charset="77"/>
              </a:rPr>
              <a:t>blast</a:t>
            </a:r>
            <a:r>
              <a:rPr lang="it-IT" sz="2400" dirty="0">
                <a:solidFill>
                  <a:srgbClr val="67523C">
                    <a:alpha val="20000"/>
                  </a:srgbClr>
                </a:solidFill>
                <a:latin typeface="IBM Plex Mono" panose="020B0509050203000203" pitchFamily="49" charset="77"/>
              </a:rPr>
              <a:t> 2.12.0, build Mar 8 2022</a:t>
            </a:r>
          </a:p>
        </p:txBody>
      </p:sp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848D00F5-884E-9941-6F86-0A5B7F4AC954}"/>
              </a:ext>
            </a:extLst>
          </p:cNvPr>
          <p:cNvSpPr txBox="1">
            <a:spLocks/>
          </p:cNvSpPr>
          <p:nvPr/>
        </p:nvSpPr>
        <p:spPr>
          <a:xfrm>
            <a:off x="489878" y="3451525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2400" dirty="0" err="1">
                <a:solidFill>
                  <a:srgbClr val="67523C"/>
                </a:solidFill>
                <a:latin typeface="IBM Plex Mono" panose="020B0509050203000203" pitchFamily="49" charset="77"/>
              </a:rPr>
              <a:t>blast</a:t>
            </a:r>
            <a:r>
              <a:rPr lang="it-IT" sz="2400" dirty="0">
                <a:solidFill>
                  <a:srgbClr val="67523C"/>
                </a:solidFill>
                <a:latin typeface="IBM Plex Mono" panose="020B0509050203000203" pitchFamily="49" charset="77"/>
              </a:rPr>
              <a:t> 2.2.31, build </a:t>
            </a:r>
            <a:r>
              <a:rPr lang="it-IT" sz="2400" dirty="0" err="1">
                <a:solidFill>
                  <a:srgbClr val="67523C"/>
                </a:solidFill>
                <a:latin typeface="IBM Plex Mono" panose="020B0509050203000203" pitchFamily="49" charset="77"/>
              </a:rPr>
              <a:t>Jun</a:t>
            </a:r>
            <a:r>
              <a:rPr lang="it-IT" sz="2400" dirty="0">
                <a:solidFill>
                  <a:srgbClr val="67523C"/>
                </a:solidFill>
                <a:latin typeface="IBM Plex Mono" panose="020B0509050203000203" pitchFamily="49" charset="77"/>
              </a:rPr>
              <a:t> 2 2015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DDA15E6-DBB4-235E-6542-83A5D7542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424" y="1855026"/>
            <a:ext cx="5469698" cy="328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FBD99DD5-BB6C-71DC-E01C-84FBFE0D6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76" y="6356350"/>
            <a:ext cx="7657641" cy="365125"/>
          </a:xfrm>
        </p:spPr>
        <p:txBody>
          <a:bodyPr/>
          <a:lstStyle/>
          <a:p>
            <a:r>
              <a:rPr lang="en-US" dirty="0">
                <a:solidFill>
                  <a:srgbClr val="67523C"/>
                </a:solidFill>
              </a:rPr>
              <a:t>Eliseo Martelli @ </a:t>
            </a:r>
            <a:r>
              <a:rPr lang="en-US" dirty="0" err="1">
                <a:solidFill>
                  <a:srgbClr val="67523C"/>
                </a:solidFill>
              </a:rPr>
              <a:t>Università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degli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Studi</a:t>
            </a:r>
            <a:r>
              <a:rPr lang="en-US" dirty="0">
                <a:solidFill>
                  <a:srgbClr val="67523C"/>
                </a:solidFill>
              </a:rPr>
              <a:t> di Torino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B0E8AB8-036D-CF7A-D74A-0378F04A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27" y="6356350"/>
            <a:ext cx="2743200" cy="365125"/>
          </a:xfrm>
        </p:spPr>
        <p:txBody>
          <a:bodyPr/>
          <a:lstStyle/>
          <a:p>
            <a:fld id="{C48DEC57-6809-7F42-B4DC-7C76E206AFEB}" type="slidenum">
              <a:rPr lang="en-US" smtClean="0">
                <a:solidFill>
                  <a:srgbClr val="67523C"/>
                </a:solidFill>
              </a:rPr>
              <a:t>8</a:t>
            </a:fld>
            <a:endParaRPr lang="en-US">
              <a:solidFill>
                <a:srgbClr val="6752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363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433BFD-B7B9-E981-9D2A-86982B0DD78A}"/>
              </a:ext>
            </a:extLst>
          </p:cNvPr>
          <p:cNvSpPr txBox="1"/>
          <p:nvPr/>
        </p:nvSpPr>
        <p:spPr>
          <a:xfrm>
            <a:off x="463467" y="2397948"/>
            <a:ext cx="81916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Is it </a:t>
            </a:r>
            <a:r>
              <a:rPr lang="en-US" sz="12800" b="1" i="1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FAIR</a:t>
            </a:r>
            <a:r>
              <a:rPr lang="en-US" sz="12800" dirty="0">
                <a:solidFill>
                  <a:srgbClr val="67523C"/>
                </a:solidFill>
                <a:latin typeface="Baskervville" pitchFamily="2" charset="0"/>
                <a:ea typeface="Baskerville" panose="02020502070401020303" pitchFamily="18" charset="0"/>
              </a:rPr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0D9E2C-7F48-7692-D85F-537700DCB0BE}"/>
              </a:ext>
            </a:extLst>
          </p:cNvPr>
          <p:cNvSpPr/>
          <p:nvPr/>
        </p:nvSpPr>
        <p:spPr>
          <a:xfrm>
            <a:off x="3644900" y="4123764"/>
            <a:ext cx="4007224" cy="206189"/>
          </a:xfrm>
          <a:prstGeom prst="rect">
            <a:avLst/>
          </a:prstGeom>
          <a:solidFill>
            <a:srgbClr val="6752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1D0358A-C36D-1201-C2FC-1F3D059F6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76" y="6356350"/>
            <a:ext cx="7657641" cy="365125"/>
          </a:xfrm>
        </p:spPr>
        <p:txBody>
          <a:bodyPr/>
          <a:lstStyle/>
          <a:p>
            <a:r>
              <a:rPr lang="en-US" dirty="0">
                <a:solidFill>
                  <a:srgbClr val="67523C"/>
                </a:solidFill>
              </a:rPr>
              <a:t>Eliseo Martelli @ </a:t>
            </a:r>
            <a:r>
              <a:rPr lang="en-US" dirty="0" err="1">
                <a:solidFill>
                  <a:srgbClr val="67523C"/>
                </a:solidFill>
              </a:rPr>
              <a:t>Università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degli</a:t>
            </a:r>
            <a:r>
              <a:rPr lang="en-US" dirty="0">
                <a:solidFill>
                  <a:srgbClr val="67523C"/>
                </a:solidFill>
              </a:rPr>
              <a:t> </a:t>
            </a:r>
            <a:r>
              <a:rPr lang="en-US" dirty="0" err="1">
                <a:solidFill>
                  <a:srgbClr val="67523C"/>
                </a:solidFill>
              </a:rPr>
              <a:t>Studi</a:t>
            </a:r>
            <a:r>
              <a:rPr lang="en-US" dirty="0">
                <a:solidFill>
                  <a:srgbClr val="67523C"/>
                </a:solidFill>
              </a:rPr>
              <a:t> di Torino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A70B1B7-DDB7-E41D-8DFC-D1ABA2FEB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27" y="6356350"/>
            <a:ext cx="2743200" cy="365125"/>
          </a:xfrm>
        </p:spPr>
        <p:txBody>
          <a:bodyPr/>
          <a:lstStyle/>
          <a:p>
            <a:fld id="{C48DEC57-6809-7F42-B4DC-7C76E206AFEB}" type="slidenum">
              <a:rPr lang="en-US" smtClean="0">
                <a:solidFill>
                  <a:srgbClr val="67523C"/>
                </a:solidFill>
              </a:rPr>
              <a:t>9</a:t>
            </a:fld>
            <a:endParaRPr lang="en-US">
              <a:solidFill>
                <a:srgbClr val="6752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07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1035</Words>
  <Application>Microsoft Macintosh PowerPoint</Application>
  <PresentationFormat>Widescreen</PresentationFormat>
  <Paragraphs>288</Paragraphs>
  <Slides>34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Aptos Display</vt:lpstr>
      <vt:lpstr>Baskervville</vt:lpstr>
      <vt:lpstr>Aptos</vt:lpstr>
      <vt:lpstr>IBM Plex Mono</vt:lpstr>
      <vt:lpstr>Arial</vt:lpstr>
      <vt:lpstr>BrownRosemary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Eliseo Martelli</dc:creator>
  <cp:lastModifiedBy>Eliseo Martelli</cp:lastModifiedBy>
  <cp:revision>92</cp:revision>
  <dcterms:created xsi:type="dcterms:W3CDTF">2024-06-09T07:25:30Z</dcterms:created>
  <dcterms:modified xsi:type="dcterms:W3CDTF">2024-06-13T08:18:46Z</dcterms:modified>
</cp:coreProperties>
</file>